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80" r:id="rId1"/>
  </p:sldMasterIdLst>
  <p:notesMasterIdLst>
    <p:notesMasterId r:id="rId29"/>
  </p:notesMasterIdLst>
  <p:handoutMasterIdLst>
    <p:handoutMasterId r:id="rId30"/>
  </p:handoutMasterIdLst>
  <p:sldIdLst>
    <p:sldId id="588" r:id="rId2"/>
    <p:sldId id="659" r:id="rId3"/>
    <p:sldId id="660" r:id="rId4"/>
    <p:sldId id="661" r:id="rId5"/>
    <p:sldId id="448" r:id="rId6"/>
    <p:sldId id="449" r:id="rId7"/>
    <p:sldId id="332" r:id="rId8"/>
    <p:sldId id="526" r:id="rId9"/>
    <p:sldId id="733" r:id="rId10"/>
    <p:sldId id="537" r:id="rId11"/>
    <p:sldId id="658" r:id="rId12"/>
    <p:sldId id="452" r:id="rId13"/>
    <p:sldId id="456" r:id="rId14"/>
    <p:sldId id="459" r:id="rId15"/>
    <p:sldId id="462" r:id="rId16"/>
    <p:sldId id="552" r:id="rId17"/>
    <p:sldId id="663" r:id="rId18"/>
    <p:sldId id="664" r:id="rId19"/>
    <p:sldId id="665" r:id="rId20"/>
    <p:sldId id="635" r:id="rId21"/>
    <p:sldId id="636" r:id="rId22"/>
    <p:sldId id="666" r:id="rId23"/>
    <p:sldId id="662" r:id="rId24"/>
    <p:sldId id="637" r:id="rId25"/>
    <p:sldId id="657" r:id="rId26"/>
    <p:sldId id="647" r:id="rId27"/>
    <p:sldId id="518" r:id="rId2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4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A7A8AA"/>
    <a:srgbClr val="C8C9C7"/>
    <a:srgbClr val="D6D2C4"/>
    <a:srgbClr val="FCFAF0"/>
    <a:srgbClr val="EEE6D1"/>
    <a:srgbClr val="D9D9D6"/>
    <a:srgbClr val="53565A"/>
    <a:srgbClr val="800040"/>
    <a:srgbClr val="00FF00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72" autoAdjust="0"/>
    <p:restoredTop sz="94674" autoAdjust="0"/>
  </p:normalViewPr>
  <p:slideViewPr>
    <p:cSldViewPr snapToGrid="0" snapToObjects="1">
      <p:cViewPr varScale="1">
        <p:scale>
          <a:sx n="165" d="100"/>
          <a:sy n="165" d="100"/>
        </p:scale>
        <p:origin x="1520" y="184"/>
      </p:cViewPr>
      <p:guideLst>
        <p:guide orient="horz" pos="194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6D08B-D4C2-2443-B81E-B1FDC8D6E058}" type="datetimeFigureOut">
              <a:rPr lang="en-US" smtClean="0">
                <a:latin typeface="Arial"/>
              </a:rPr>
              <a:t>2/18/21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E506C-62A4-3E41-99DD-D8267DB7E5C6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630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</a:defRPr>
            </a:lvl1pPr>
          </a:lstStyle>
          <a:p>
            <a:pPr>
              <a:defRPr/>
            </a:pPr>
            <a:fld id="{A7944892-CA0A-E348-86C9-120297F7B18A}" type="datetime1">
              <a:rPr lang="en-US" smtClean="0"/>
              <a:pPr>
                <a:defRPr/>
              </a:pPr>
              <a:t>2/18/21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</a:defRPr>
            </a:lvl1pPr>
          </a:lstStyle>
          <a:p>
            <a:pPr>
              <a:defRPr/>
            </a:pPr>
            <a:fld id="{BBD2CAE3-9DE8-0549-8CD3-D3ABC93261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40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D2CAE3-9DE8-0549-8CD3-D3ABC932615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36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 to</a:t>
            </a:r>
            <a:r>
              <a:rPr lang="en-US" baseline="0" dirty="0"/>
              <a:t> Target Market Flyers and Case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2CE11-FFD5-AF4F-B49D-041F13EBEBA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 to</a:t>
            </a:r>
            <a:r>
              <a:rPr lang="en-US" baseline="0" dirty="0"/>
              <a:t> Target Market Flyers and Case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2CE11-FFD5-AF4F-B49D-041F13EBEBA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52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 to</a:t>
            </a:r>
            <a:r>
              <a:rPr lang="en-US" baseline="0" dirty="0"/>
              <a:t> Target Market Flyers and Case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2CE11-FFD5-AF4F-B49D-041F13EBEBA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37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 to</a:t>
            </a:r>
            <a:r>
              <a:rPr lang="en-US" baseline="0" dirty="0"/>
              <a:t> Target Market Flyers and Case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2CE11-FFD5-AF4F-B49D-041F13EBEBA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15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Oceanside</a:t>
            </a:r>
            <a:r>
              <a:rPr lang="en-US" baseline="0" dirty="0"/>
              <a:t> Harbor. Refer to Case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D2CAE3-9DE8-0549-8CD3-D3ABC932615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570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Oceanside</a:t>
            </a:r>
            <a:r>
              <a:rPr lang="en-US" baseline="0" dirty="0"/>
              <a:t> Harbor. Refer to Case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D2CAE3-9DE8-0549-8CD3-D3ABC932615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5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Oceanside</a:t>
            </a:r>
            <a:r>
              <a:rPr lang="en-US" baseline="0" dirty="0"/>
              <a:t> Harbor. Refer to Case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D2CAE3-9DE8-0549-8CD3-D3ABC932615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53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Oceanside Harbor Editorial write</a:t>
            </a:r>
            <a:r>
              <a:rPr lang="en-US" baseline="0" dirty="0"/>
              <a:t> up in Signs of the Times, January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D2CAE3-9DE8-0549-8CD3-D3ABC932615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7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2CE11-FFD5-AF4F-B49D-041F13EBEBA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61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2CE11-FFD5-AF4F-B49D-041F13EBEBA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90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2CE11-FFD5-AF4F-B49D-041F13EBEBA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30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2CE11-FFD5-AF4F-B49D-041F13EBEBA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75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2CE11-FFD5-AF4F-B49D-041F13EBEBA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01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2CE11-FFD5-AF4F-B49D-041F13EBEBA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01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2CE11-FFD5-AF4F-B49D-041F13EBEBA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01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2CE11-FFD5-AF4F-B49D-041F13EBEBA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01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B5B50A-7308-2444-B999-48CA7D706943}" type="datetime1">
              <a:rPr lang="en-US" smtClean="0"/>
              <a:pPr>
                <a:defRPr/>
              </a:pPr>
              <a:t>2/18/21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F8142-37B0-2B48-ADD0-CABEE3A3AF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5239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2FCBEA-6DB5-AF42-BD00-C580B3880653}" type="datetime1">
              <a:rPr lang="en-US" smtClean="0"/>
              <a:pPr>
                <a:defRPr/>
              </a:pPr>
              <a:t>2/18/21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0CCE7D-15D7-9244-A73A-6F0FCACB158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18834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839DE1-25DB-9445-A2F6-5CE5BBF83F0B}" type="datetime1">
              <a:rPr lang="en-US" smtClean="0"/>
              <a:pPr>
                <a:defRPr/>
              </a:pPr>
              <a:t>2/18/21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D170A-E4B8-7544-8487-79E365A6C9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79873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25C383-4CB1-5345-8707-34F7C8E2B46A}" type="datetime1">
              <a:rPr lang="en-US" smtClean="0"/>
              <a:pPr>
                <a:defRPr/>
              </a:pPr>
              <a:t>2/18/21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AC82B-6F6C-5143-8837-9677BB1065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70506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1F0648-FE64-7C4C-B4B6-754D75A27AB6}" type="datetime1">
              <a:rPr lang="en-US" smtClean="0"/>
              <a:pPr>
                <a:defRPr/>
              </a:pPr>
              <a:t>2/18/21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DBD7D-39FF-C944-BF73-91A094CD41E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8703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7A4315-C285-1145-9217-4802560EFCE3}" type="datetime1">
              <a:rPr lang="en-US" smtClean="0"/>
              <a:pPr>
                <a:defRPr/>
              </a:pPr>
              <a:t>2/18/21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535B4-D1A8-3544-9B62-496277C39F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98267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ABC68A-2D21-3840-80B1-A9AB2D9B9AB3}" type="datetime1">
              <a:rPr lang="en-US" smtClean="0"/>
              <a:pPr>
                <a:defRPr/>
              </a:pPr>
              <a:t>2/18/21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BFC4C-B7BA-ED48-809A-BCB4F3DA3A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3108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74CA95-501E-BE47-9065-188D98236867}" type="datetime1">
              <a:rPr lang="en-US" smtClean="0"/>
              <a:pPr>
                <a:defRPr/>
              </a:pPr>
              <a:t>2/18/21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AA8630-204C-5848-8630-FC92CEDDE1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2661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17A622-460B-1140-AA19-FC56A838BF75}" type="datetime1">
              <a:rPr lang="en-US" smtClean="0"/>
              <a:pPr>
                <a:defRPr/>
              </a:pPr>
              <a:t>2/18/21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C278E-5F96-1943-97FA-EEC7D63715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74847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2AC2BB-AE02-8F42-9503-50788757E87C}" type="datetime1">
              <a:rPr lang="en-US" smtClean="0"/>
              <a:pPr>
                <a:defRPr/>
              </a:pPr>
              <a:t>2/18/21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47C6AE-5C75-AD4F-8F6E-59217EC18B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9053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346A6A-5853-B646-9989-76DECAD2701D}" type="datetime1">
              <a:rPr lang="en-US" smtClean="0"/>
              <a:pPr>
                <a:defRPr/>
              </a:pPr>
              <a:t>2/18/21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57C470-2B72-6141-98CC-F1100FF5FF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18626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fld id="{8775BD35-020D-4942-ACA6-394258ED9B30}" type="datetime1">
              <a:rPr lang="en-US" smtClean="0"/>
              <a:pPr>
                <a:defRPr/>
              </a:pPr>
              <a:t>2/18/21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fld id="{74FEAA8E-9615-7147-9D7A-C0CFBB2A5A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894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transition spd="slow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emf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www.kingplastic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7849A7A-330C-0E40-8561-18F40D110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0" cy="4494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B15471-5319-7742-9B93-2E74F7F55F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4521200"/>
            <a:ext cx="4572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4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274320"/>
            <a:ext cx="6400800" cy="6400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/>
              <a:t>Textures Available on King Plastic Products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6898" y="1847850"/>
            <a:ext cx="1969262" cy="2559110"/>
            <a:chOff x="186898" y="1847850"/>
            <a:chExt cx="1969262" cy="2559110"/>
          </a:xfrm>
        </p:grpSpPr>
        <p:pic>
          <p:nvPicPr>
            <p:cNvPr id="3" name="Picture 2" descr="Dot Pattern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898" y="1847850"/>
              <a:ext cx="1969262" cy="196926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6898" y="4006850"/>
              <a:ext cx="6303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Dot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52307" y="1850659"/>
            <a:ext cx="1924265" cy="2556301"/>
            <a:chOff x="2452307" y="1850659"/>
            <a:chExt cx="1924265" cy="2556301"/>
          </a:xfrm>
        </p:grpSpPr>
        <p:pic>
          <p:nvPicPr>
            <p:cNvPr id="4" name="Picture 3" descr="Dia. Pattern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2307" y="1850659"/>
              <a:ext cx="1924265" cy="198778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452307" y="4006850"/>
              <a:ext cx="13436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Diamond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71453" y="1850658"/>
            <a:ext cx="1987789" cy="2556302"/>
            <a:chOff x="4671453" y="1850658"/>
            <a:chExt cx="1987789" cy="2556302"/>
          </a:xfrm>
        </p:grpSpPr>
        <p:pic>
          <p:nvPicPr>
            <p:cNvPr id="5" name="Picture 4" descr="Gator Hide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1453" y="1850658"/>
              <a:ext cx="1987789" cy="198778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671453" y="4006850"/>
              <a:ext cx="15552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Gator Hide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60932" y="1850660"/>
            <a:ext cx="1996170" cy="2556300"/>
            <a:chOff x="6960932" y="1850660"/>
            <a:chExt cx="1996170" cy="2556300"/>
          </a:xfrm>
        </p:grpSpPr>
        <p:pic>
          <p:nvPicPr>
            <p:cNvPr id="6" name="Picture 5" descr="Black leater Grain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0932" y="1850660"/>
              <a:ext cx="1996170" cy="198778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960932" y="4006850"/>
              <a:ext cx="18870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Leather Grain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87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0" y="274320"/>
            <a:ext cx="9146611" cy="640080"/>
          </a:xfrm>
          <a:prstGeom prst="rect">
            <a:avLst/>
          </a:prstGeom>
          <a:solidFill>
            <a:schemeClr val="accent1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lt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000" b="0" dirty="0">
                <a:solidFill>
                  <a:srgbClr val="FFFFFF"/>
                </a:solidFill>
                <a:effectLst/>
                <a:latin typeface="+mj-lt"/>
                <a:cs typeface="Arial"/>
              </a:rPr>
              <a:t>King StarBoard</a:t>
            </a:r>
            <a:r>
              <a:rPr lang="en-US" sz="2000" b="0" baseline="30000" dirty="0">
                <a:solidFill>
                  <a:srgbClr val="FFFFFF"/>
                </a:solidFill>
                <a:effectLst/>
                <a:latin typeface="+mj-lt"/>
                <a:cs typeface="Arial"/>
              </a:rPr>
              <a:t>® </a:t>
            </a:r>
            <a:r>
              <a:rPr lang="en-US" sz="2000" b="0" dirty="0">
                <a:solidFill>
                  <a:srgbClr val="FFFFFF"/>
                </a:solidFill>
                <a:effectLst/>
                <a:latin typeface="+mj-lt"/>
                <a:cs typeface="Arial"/>
              </a:rPr>
              <a:t>Family of Products</a:t>
            </a:r>
            <a:endParaRPr lang="en-US" sz="2000" b="0" baseline="30000" dirty="0">
              <a:solidFill>
                <a:srgbClr val="FFFFFF"/>
              </a:solidFill>
              <a:effectLst/>
              <a:latin typeface="+mj-lt"/>
              <a:cs typeface="Arial"/>
            </a:endParaRPr>
          </a:p>
        </p:txBody>
      </p:sp>
      <p:pic>
        <p:nvPicPr>
          <p:cNvPr id="10" name="Picture 9" descr="King StarBoard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965" y="1290321"/>
            <a:ext cx="3400070" cy="585312"/>
          </a:xfrm>
          <a:prstGeom prst="rect">
            <a:avLst/>
          </a:prstGeom>
        </p:spPr>
      </p:pic>
      <p:pic>
        <p:nvPicPr>
          <p:cNvPr id="11" name="Picture 10" descr="King StarBoard A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675" y="2233365"/>
            <a:ext cx="3326651" cy="456073"/>
          </a:xfrm>
          <a:prstGeom prst="rect">
            <a:avLst/>
          </a:prstGeom>
        </p:spPr>
      </p:pic>
      <p:pic>
        <p:nvPicPr>
          <p:cNvPr id="12" name="Picture 11" descr="King StarBoard XL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320" y="3143771"/>
            <a:ext cx="3363360" cy="498858"/>
          </a:xfrm>
          <a:prstGeom prst="rect">
            <a:avLst/>
          </a:prstGeom>
        </p:spPr>
      </p:pic>
      <p:pic>
        <p:nvPicPr>
          <p:cNvPr id="13" name="Picture 12" descr="King StarLite XL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475" y="4083036"/>
            <a:ext cx="3321050" cy="57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7B1E522-5FBA-E34B-AD65-AC44EDF02B23}"/>
              </a:ext>
            </a:extLst>
          </p:cNvPr>
          <p:cNvSpPr/>
          <p:nvPr/>
        </p:nvSpPr>
        <p:spPr>
          <a:xfrm>
            <a:off x="5059367" y="3995378"/>
            <a:ext cx="638049" cy="64109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835025" y="1522866"/>
            <a:ext cx="7473950" cy="496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The Original Marine-Grade Polymer Sheet</a:t>
            </a:r>
          </a:p>
        </p:txBody>
      </p:sp>
      <p:pic>
        <p:nvPicPr>
          <p:cNvPr id="2" name="Picture 1" descr="King StarBoar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32" y="541287"/>
            <a:ext cx="5238427" cy="9017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6405" y="2290073"/>
            <a:ext cx="774363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Standard Sheet Sizes: 48” x 96” </a:t>
            </a:r>
            <a:r>
              <a:rPr lang="en-US" sz="1100" i="1" dirty="0">
                <a:solidFill>
                  <a:schemeClr val="bg1"/>
                </a:solidFill>
                <a:latin typeface="+mn-lt"/>
                <a:cs typeface="Arial"/>
              </a:rPr>
              <a:t>(Only in 1-1/2” gauge) 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and 54” x 96”</a:t>
            </a:r>
          </a:p>
          <a:p>
            <a:pPr eaLnBrk="1" hangingPunct="1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Standard Gauges: 1/4” | </a:t>
            </a:r>
            <a:r>
              <a:rPr lang="en-US" altLang="ja-JP" sz="1600" dirty="0">
                <a:solidFill>
                  <a:schemeClr val="bg1"/>
                </a:solidFill>
                <a:latin typeface="+mn-lt"/>
                <a:cs typeface="Arial"/>
              </a:rPr>
              <a:t>3/8” | 1/2</a:t>
            </a:r>
            <a:r>
              <a:rPr lang="ja-JP" altLang="en-US" sz="1600" dirty="0">
                <a:solidFill>
                  <a:schemeClr val="bg1"/>
                </a:solidFill>
                <a:latin typeface="+mn-lt"/>
                <a:cs typeface="Arial"/>
              </a:rPr>
              <a:t>”</a:t>
            </a:r>
            <a:r>
              <a:rPr lang="en-US" altLang="ja-JP" sz="1600" dirty="0">
                <a:solidFill>
                  <a:schemeClr val="bg1"/>
                </a:solidFill>
                <a:latin typeface="+mn-lt"/>
                <a:cs typeface="Arial"/>
              </a:rPr>
              <a:t> | 3/4” | 1” | 1-1/2”</a:t>
            </a:r>
          </a:p>
          <a:p>
            <a:pPr eaLnBrk="1" hangingPunct="1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Approximate Weight (54” x 96”): 45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Arial"/>
              </a:rPr>
              <a:t>lbs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 | 67.5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Arial"/>
              </a:rPr>
              <a:t>lbs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 | 90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Arial"/>
              </a:rPr>
              <a:t>lbs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 | 135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Arial"/>
              </a:rPr>
              <a:t>lbs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 | 180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Arial"/>
              </a:rPr>
              <a:t>lbs</a:t>
            </a:r>
            <a:endParaRPr lang="en-US" sz="160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F3258-BF54-BC45-84BA-9A22EE112708}"/>
              </a:ext>
            </a:extLst>
          </p:cNvPr>
          <p:cNvSpPr txBox="1"/>
          <p:nvPr/>
        </p:nvSpPr>
        <p:spPr>
          <a:xfrm>
            <a:off x="547261" y="4671572"/>
            <a:ext cx="4363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Black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B52FF-A76C-3047-9B97-6B1E8E9472F6}"/>
              </a:ext>
            </a:extLst>
          </p:cNvPr>
          <p:cNvSpPr/>
          <p:nvPr/>
        </p:nvSpPr>
        <p:spPr>
          <a:xfrm>
            <a:off x="446405" y="3995379"/>
            <a:ext cx="638049" cy="641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2ED2E8-4080-D845-96D4-3A1DD0CCC94F}"/>
              </a:ext>
            </a:extLst>
          </p:cNvPr>
          <p:cNvSpPr/>
          <p:nvPr/>
        </p:nvSpPr>
        <p:spPr>
          <a:xfrm>
            <a:off x="1213442" y="3996742"/>
            <a:ext cx="638049" cy="641090"/>
          </a:xfrm>
          <a:prstGeom prst="rect">
            <a:avLst/>
          </a:prstGeom>
          <a:solidFill>
            <a:srgbClr val="5356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C59B8D-029D-3C4E-8722-B7C0254CCDD2}"/>
              </a:ext>
            </a:extLst>
          </p:cNvPr>
          <p:cNvSpPr txBox="1"/>
          <p:nvPr/>
        </p:nvSpPr>
        <p:spPr>
          <a:xfrm>
            <a:off x="1107004" y="4671571"/>
            <a:ext cx="8579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Charcoal Gray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76B123-CEEA-1E4F-9F42-7A42727B4370}"/>
              </a:ext>
            </a:extLst>
          </p:cNvPr>
          <p:cNvSpPr/>
          <p:nvPr/>
        </p:nvSpPr>
        <p:spPr>
          <a:xfrm>
            <a:off x="1980479" y="3995379"/>
            <a:ext cx="638049" cy="641090"/>
          </a:xfrm>
          <a:prstGeom prst="rect">
            <a:avLst/>
          </a:prstGeom>
          <a:solidFill>
            <a:srgbClr val="C8C9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8A6115-E81F-9F45-A67E-BB497CD3EB20}"/>
              </a:ext>
            </a:extLst>
          </p:cNvPr>
          <p:cNvSpPr txBox="1"/>
          <p:nvPr/>
        </p:nvSpPr>
        <p:spPr>
          <a:xfrm>
            <a:off x="1906279" y="4671572"/>
            <a:ext cx="8146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Dolphin Gray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8274F2-A858-BC44-9464-524B6635F0DC}"/>
              </a:ext>
            </a:extLst>
          </p:cNvPr>
          <p:cNvSpPr/>
          <p:nvPr/>
        </p:nvSpPr>
        <p:spPr>
          <a:xfrm>
            <a:off x="2747516" y="3995379"/>
            <a:ext cx="638049" cy="641090"/>
          </a:xfrm>
          <a:prstGeom prst="rect">
            <a:avLst/>
          </a:prstGeom>
          <a:solidFill>
            <a:srgbClr val="D9D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64F426-1C2D-DF41-A4B9-9BD80E9CEAB3}"/>
              </a:ext>
            </a:extLst>
          </p:cNvPr>
          <p:cNvSpPr txBox="1"/>
          <p:nvPr/>
        </p:nvSpPr>
        <p:spPr>
          <a:xfrm>
            <a:off x="2747969" y="4671572"/>
            <a:ext cx="6719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Light Gray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E5E287-0ACF-724F-A874-4C39C68051AD}"/>
              </a:ext>
            </a:extLst>
          </p:cNvPr>
          <p:cNvSpPr/>
          <p:nvPr/>
        </p:nvSpPr>
        <p:spPr>
          <a:xfrm>
            <a:off x="3514553" y="3995378"/>
            <a:ext cx="638049" cy="641090"/>
          </a:xfrm>
          <a:prstGeom prst="rect">
            <a:avLst/>
          </a:prstGeom>
          <a:solidFill>
            <a:srgbClr val="EEE6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CF950B-4161-D940-B003-8285E9C8445F}"/>
              </a:ext>
            </a:extLst>
          </p:cNvPr>
          <p:cNvSpPr txBox="1"/>
          <p:nvPr/>
        </p:nvSpPr>
        <p:spPr>
          <a:xfrm>
            <a:off x="3515255" y="467157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Sanshade</a:t>
            </a:r>
            <a:endParaRPr lang="en-US" sz="8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DF845E-FADF-3F49-A1C9-FA2099570704}"/>
              </a:ext>
            </a:extLst>
          </p:cNvPr>
          <p:cNvSpPr/>
          <p:nvPr/>
        </p:nvSpPr>
        <p:spPr>
          <a:xfrm>
            <a:off x="4281590" y="3995378"/>
            <a:ext cx="638049" cy="641090"/>
          </a:xfrm>
          <a:prstGeom prst="rect">
            <a:avLst/>
          </a:prstGeom>
          <a:solidFill>
            <a:srgbClr val="FCFA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313CC6-2AA7-A242-80B5-28CB05FA33CE}"/>
              </a:ext>
            </a:extLst>
          </p:cNvPr>
          <p:cNvSpPr txBox="1"/>
          <p:nvPr/>
        </p:nvSpPr>
        <p:spPr>
          <a:xfrm>
            <a:off x="4300308" y="4671571"/>
            <a:ext cx="6078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Seafoam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9D22D7-B2A1-3C48-BAE3-8E2C4814C6D4}"/>
              </a:ext>
            </a:extLst>
          </p:cNvPr>
          <p:cNvSpPr/>
          <p:nvPr/>
        </p:nvSpPr>
        <p:spPr>
          <a:xfrm>
            <a:off x="5059367" y="3995378"/>
            <a:ext cx="638049" cy="641090"/>
          </a:xfrm>
          <a:prstGeom prst="rect">
            <a:avLst/>
          </a:prstGeom>
          <a:solidFill>
            <a:srgbClr val="D6D2C4">
              <a:alpha val="10000"/>
            </a:srgbClr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1EE173-2A35-0D4E-8CB1-9637BCB21171}"/>
              </a:ext>
            </a:extLst>
          </p:cNvPr>
          <p:cNvSpPr txBox="1"/>
          <p:nvPr/>
        </p:nvSpPr>
        <p:spPr>
          <a:xfrm>
            <a:off x="4983704" y="4671571"/>
            <a:ext cx="7553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Arctic White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9830C4-FD8C-A940-AFE0-E0FDCC5B3EF4}"/>
              </a:ext>
            </a:extLst>
          </p:cNvPr>
          <p:cNvSpPr/>
          <p:nvPr/>
        </p:nvSpPr>
        <p:spPr>
          <a:xfrm>
            <a:off x="5826402" y="3995378"/>
            <a:ext cx="638049" cy="641090"/>
          </a:xfrm>
          <a:prstGeom prst="rect">
            <a:avLst/>
          </a:prstGeom>
          <a:solidFill>
            <a:schemeClr val="tx1"/>
          </a:solidFill>
          <a:ln w="3175">
            <a:solidFill>
              <a:srgbClr val="C8C9C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B8F648-D5DA-1646-9273-165EC8DB1AB9}"/>
              </a:ext>
            </a:extLst>
          </p:cNvPr>
          <p:cNvSpPr txBox="1"/>
          <p:nvPr/>
        </p:nvSpPr>
        <p:spPr>
          <a:xfrm>
            <a:off x="5750258" y="4671571"/>
            <a:ext cx="7777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White/White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C39269-54A7-A747-85BE-77AA89C32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" y="3581959"/>
            <a:ext cx="3936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</a:rPr>
              <a:t>Standard Colors</a:t>
            </a:r>
          </a:p>
        </p:txBody>
      </p:sp>
    </p:spTree>
    <p:extLst>
      <p:ext uri="{BB962C8B-B14F-4D97-AF65-F5344CB8AC3E}">
        <p14:creationId xmlns:p14="http://schemas.microsoft.com/office/powerpoint/2010/main" val="247308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835025" y="1636217"/>
            <a:ext cx="7473950" cy="451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The Anti-Skid Marine-Grade Polymer Sheet</a:t>
            </a:r>
          </a:p>
        </p:txBody>
      </p:sp>
      <p:pic>
        <p:nvPicPr>
          <p:cNvPr id="3" name="Picture 2" descr="King StarBoard A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0" y="736917"/>
            <a:ext cx="6299200" cy="8636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6405" y="3581959"/>
            <a:ext cx="3936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</a:rPr>
              <a:t>Standard Colors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29157" y="3581959"/>
            <a:ext cx="2225863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  <a:cs typeface="Arial"/>
              </a:rPr>
              <a:t>Textures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6405" y="2342418"/>
            <a:ext cx="5894711" cy="9387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eaLnBrk="1" hangingPunct="1">
              <a:lnSpc>
                <a:spcPts val="222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Standard Sheet Size: 54” x 96”</a:t>
            </a:r>
          </a:p>
          <a:p>
            <a:pPr eaLnBrk="1" hangingPunct="1">
              <a:lnSpc>
                <a:spcPts val="222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Standard Gauges: </a:t>
            </a:r>
            <a:r>
              <a:rPr lang="en-US" altLang="ja-JP" sz="1600" dirty="0">
                <a:solidFill>
                  <a:schemeClr val="bg1"/>
                </a:solidFill>
                <a:latin typeface="+mn-lt"/>
                <a:cs typeface="Arial"/>
              </a:rPr>
              <a:t>1/2" | 3/4” | 1”</a:t>
            </a:r>
          </a:p>
          <a:p>
            <a:pPr eaLnBrk="1" hangingPunct="1">
              <a:lnSpc>
                <a:spcPts val="222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Approximate Weight: 90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Arial"/>
              </a:rPr>
              <a:t>lbs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 | 135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Arial"/>
              </a:rPr>
              <a:t>lbs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 | 180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Arial"/>
              </a:rPr>
              <a:t>lbs</a:t>
            </a:r>
            <a:endParaRPr lang="en-US" sz="160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FCE884-C3DA-2B49-990B-37FECADF3A86}"/>
              </a:ext>
            </a:extLst>
          </p:cNvPr>
          <p:cNvSpPr txBox="1"/>
          <p:nvPr/>
        </p:nvSpPr>
        <p:spPr>
          <a:xfrm>
            <a:off x="547261" y="4671572"/>
            <a:ext cx="4363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Black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CB242E-1F11-D142-A418-C8B833E99FEF}"/>
              </a:ext>
            </a:extLst>
          </p:cNvPr>
          <p:cNvSpPr/>
          <p:nvPr/>
        </p:nvSpPr>
        <p:spPr>
          <a:xfrm>
            <a:off x="446405" y="3995379"/>
            <a:ext cx="638049" cy="641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61A1B8-380F-8443-9384-F42F286D7D32}"/>
              </a:ext>
            </a:extLst>
          </p:cNvPr>
          <p:cNvSpPr/>
          <p:nvPr/>
        </p:nvSpPr>
        <p:spPr>
          <a:xfrm>
            <a:off x="1213442" y="3996742"/>
            <a:ext cx="638049" cy="641090"/>
          </a:xfrm>
          <a:prstGeom prst="rect">
            <a:avLst/>
          </a:prstGeom>
          <a:solidFill>
            <a:srgbClr val="5356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56389C-B6A3-5648-A391-628958208CE7}"/>
              </a:ext>
            </a:extLst>
          </p:cNvPr>
          <p:cNvSpPr txBox="1"/>
          <p:nvPr/>
        </p:nvSpPr>
        <p:spPr>
          <a:xfrm>
            <a:off x="1107004" y="4671571"/>
            <a:ext cx="8579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Charcoal Gray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C847B5-577A-8E45-9AB8-5BB96402B1C0}"/>
              </a:ext>
            </a:extLst>
          </p:cNvPr>
          <p:cNvSpPr/>
          <p:nvPr/>
        </p:nvSpPr>
        <p:spPr>
          <a:xfrm>
            <a:off x="1980479" y="3995379"/>
            <a:ext cx="638049" cy="641090"/>
          </a:xfrm>
          <a:prstGeom prst="rect">
            <a:avLst/>
          </a:prstGeom>
          <a:solidFill>
            <a:srgbClr val="C8C9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6DB587-76D3-E444-B380-7BAFD2666FF5}"/>
              </a:ext>
            </a:extLst>
          </p:cNvPr>
          <p:cNvSpPr txBox="1"/>
          <p:nvPr/>
        </p:nvSpPr>
        <p:spPr>
          <a:xfrm>
            <a:off x="1906279" y="4671572"/>
            <a:ext cx="8146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Dolphin Gray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20BD11-D2C3-244F-A442-D7D46A0909E8}"/>
              </a:ext>
            </a:extLst>
          </p:cNvPr>
          <p:cNvSpPr/>
          <p:nvPr/>
        </p:nvSpPr>
        <p:spPr>
          <a:xfrm>
            <a:off x="2747516" y="3995379"/>
            <a:ext cx="638049" cy="641090"/>
          </a:xfrm>
          <a:prstGeom prst="rect">
            <a:avLst/>
          </a:prstGeom>
          <a:solidFill>
            <a:srgbClr val="D9D9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183CF4-4853-0F41-BB84-ED62B1862B30}"/>
              </a:ext>
            </a:extLst>
          </p:cNvPr>
          <p:cNvSpPr txBox="1"/>
          <p:nvPr/>
        </p:nvSpPr>
        <p:spPr>
          <a:xfrm>
            <a:off x="2747969" y="4671572"/>
            <a:ext cx="6719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Light Gray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BC349D-064B-A440-BB79-30F0579F4D8A}"/>
              </a:ext>
            </a:extLst>
          </p:cNvPr>
          <p:cNvSpPr/>
          <p:nvPr/>
        </p:nvSpPr>
        <p:spPr>
          <a:xfrm>
            <a:off x="3514553" y="3995378"/>
            <a:ext cx="638049" cy="641090"/>
          </a:xfrm>
          <a:prstGeom prst="rect">
            <a:avLst/>
          </a:prstGeom>
          <a:solidFill>
            <a:srgbClr val="EEE6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B4D0D0-AB79-754C-8C24-16013D75AA13}"/>
              </a:ext>
            </a:extLst>
          </p:cNvPr>
          <p:cNvSpPr txBox="1"/>
          <p:nvPr/>
        </p:nvSpPr>
        <p:spPr>
          <a:xfrm>
            <a:off x="3515255" y="467157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Sanshade</a:t>
            </a:r>
            <a:endParaRPr lang="en-US" sz="8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64A82E-EF97-D049-9912-A9355E82A56C}"/>
              </a:ext>
            </a:extLst>
          </p:cNvPr>
          <p:cNvSpPr/>
          <p:nvPr/>
        </p:nvSpPr>
        <p:spPr>
          <a:xfrm>
            <a:off x="4281590" y="3995378"/>
            <a:ext cx="638049" cy="641090"/>
          </a:xfrm>
          <a:prstGeom prst="rect">
            <a:avLst/>
          </a:prstGeom>
          <a:solidFill>
            <a:srgbClr val="FCFA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5B2F5D-10D4-1D43-829E-759AA6E675AE}"/>
              </a:ext>
            </a:extLst>
          </p:cNvPr>
          <p:cNvSpPr txBox="1"/>
          <p:nvPr/>
        </p:nvSpPr>
        <p:spPr>
          <a:xfrm>
            <a:off x="4300308" y="4671571"/>
            <a:ext cx="6078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Seafoam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030973-6B86-BF48-9B6F-74BCCF166017}"/>
              </a:ext>
            </a:extLst>
          </p:cNvPr>
          <p:cNvSpPr/>
          <p:nvPr/>
        </p:nvSpPr>
        <p:spPr>
          <a:xfrm>
            <a:off x="5048625" y="3995378"/>
            <a:ext cx="638049" cy="641090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85000"/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873171-01B8-5743-8037-3E0C4C85D3B8}"/>
              </a:ext>
            </a:extLst>
          </p:cNvPr>
          <p:cNvSpPr txBox="1"/>
          <p:nvPr/>
        </p:nvSpPr>
        <p:spPr>
          <a:xfrm>
            <a:off x="4972481" y="4671571"/>
            <a:ext cx="7777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White/White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8B5E7-FCC2-8647-B2FB-CA74798529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4512" y="3999676"/>
            <a:ext cx="618745" cy="64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FD09D3-58AF-9F43-B60E-AD532911EF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048" y="3999676"/>
            <a:ext cx="640080" cy="64008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FA06972-45C1-7949-8AB6-97C3466A08A2}"/>
              </a:ext>
            </a:extLst>
          </p:cNvPr>
          <p:cNvSpPr txBox="1"/>
          <p:nvPr/>
        </p:nvSpPr>
        <p:spPr>
          <a:xfrm>
            <a:off x="6770337" y="4671571"/>
            <a:ext cx="6270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Diamond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A858D9-020E-A440-8952-60F0BEC50413}"/>
              </a:ext>
            </a:extLst>
          </p:cNvPr>
          <p:cNvSpPr txBox="1"/>
          <p:nvPr/>
        </p:nvSpPr>
        <p:spPr>
          <a:xfrm>
            <a:off x="7662391" y="4671571"/>
            <a:ext cx="3593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Dot</a:t>
            </a:r>
          </a:p>
        </p:txBody>
      </p:sp>
    </p:spTree>
    <p:extLst>
      <p:ext uri="{BB962C8B-B14F-4D97-AF65-F5344CB8AC3E}">
        <p14:creationId xmlns:p14="http://schemas.microsoft.com/office/powerpoint/2010/main" val="188324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835025" y="1703388"/>
            <a:ext cx="7473950" cy="412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The Lightweight Marine-Grade Cellular Sheet</a:t>
            </a:r>
          </a:p>
        </p:txBody>
      </p:sp>
      <p:pic>
        <p:nvPicPr>
          <p:cNvPr id="2" name="Picture 1" descr="King StarBoard X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850" y="628650"/>
            <a:ext cx="6464300" cy="9587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6405" y="2362231"/>
            <a:ext cx="614697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222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Standard Sheet Size: 60” x 96”</a:t>
            </a:r>
          </a:p>
          <a:p>
            <a:pPr eaLnBrk="1" hangingPunct="1">
              <a:lnSpc>
                <a:spcPts val="222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Standard Gauges: </a:t>
            </a:r>
            <a:r>
              <a:rPr lang="en-US" altLang="ja-JP" sz="1600" dirty="0">
                <a:solidFill>
                  <a:schemeClr val="bg1"/>
                </a:solidFill>
                <a:latin typeface="+mn-lt"/>
                <a:cs typeface="Arial"/>
              </a:rPr>
              <a:t>1/4” | 3/8” | 1/2” | 3/4”</a:t>
            </a:r>
          </a:p>
          <a:p>
            <a:pPr eaLnBrk="1" hangingPunct="1">
              <a:lnSpc>
                <a:spcPts val="222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Approximate Weight: 40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Arial"/>
              </a:rPr>
              <a:t>lbs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 | 61.5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Arial"/>
              </a:rPr>
              <a:t>lbs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 | 80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Arial"/>
              </a:rPr>
              <a:t>lbs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 | 120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Arial"/>
              </a:rPr>
              <a:t>lbs</a:t>
            </a:r>
            <a:endParaRPr lang="en-US" sz="160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025A83-7F70-6949-AF27-C8BD584DAE93}"/>
              </a:ext>
            </a:extLst>
          </p:cNvPr>
          <p:cNvGrpSpPr/>
          <p:nvPr/>
        </p:nvGrpSpPr>
        <p:grpSpPr>
          <a:xfrm>
            <a:off x="446405" y="3995378"/>
            <a:ext cx="5303853" cy="891638"/>
            <a:chOff x="446405" y="3995378"/>
            <a:chExt cx="5303853" cy="8916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723865-E1AB-154E-8C8B-5F2E88D078DD}"/>
                </a:ext>
              </a:extLst>
            </p:cNvPr>
            <p:cNvSpPr txBox="1"/>
            <p:nvPr/>
          </p:nvSpPr>
          <p:spPr>
            <a:xfrm>
              <a:off x="547261" y="4671572"/>
              <a:ext cx="4363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Black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02F4E0-8544-5246-A62F-106D7970CBE6}"/>
                </a:ext>
              </a:extLst>
            </p:cNvPr>
            <p:cNvSpPr/>
            <p:nvPr/>
          </p:nvSpPr>
          <p:spPr>
            <a:xfrm>
              <a:off x="446405" y="3995379"/>
              <a:ext cx="638049" cy="641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852416-064E-574A-A058-A3FB2618E117}"/>
                </a:ext>
              </a:extLst>
            </p:cNvPr>
            <p:cNvSpPr/>
            <p:nvPr/>
          </p:nvSpPr>
          <p:spPr>
            <a:xfrm>
              <a:off x="1213442" y="3996742"/>
              <a:ext cx="638049" cy="641090"/>
            </a:xfrm>
            <a:prstGeom prst="rect">
              <a:avLst/>
            </a:prstGeom>
            <a:solidFill>
              <a:srgbClr val="53565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3AAF54-04E7-ED4E-A8FC-6877F13D28CA}"/>
                </a:ext>
              </a:extLst>
            </p:cNvPr>
            <p:cNvSpPr txBox="1"/>
            <p:nvPr/>
          </p:nvSpPr>
          <p:spPr>
            <a:xfrm>
              <a:off x="1107004" y="4671571"/>
              <a:ext cx="8579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Charcoal Gray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5B55F79-ED76-1747-9A5C-0267707E278E}"/>
                </a:ext>
              </a:extLst>
            </p:cNvPr>
            <p:cNvSpPr/>
            <p:nvPr/>
          </p:nvSpPr>
          <p:spPr>
            <a:xfrm>
              <a:off x="1980479" y="3995379"/>
              <a:ext cx="638049" cy="641090"/>
            </a:xfrm>
            <a:prstGeom prst="rect">
              <a:avLst/>
            </a:prstGeom>
            <a:solidFill>
              <a:srgbClr val="C8C9C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DCF556-434C-2148-B191-00581CFCE668}"/>
                </a:ext>
              </a:extLst>
            </p:cNvPr>
            <p:cNvSpPr txBox="1"/>
            <p:nvPr/>
          </p:nvSpPr>
          <p:spPr>
            <a:xfrm>
              <a:off x="1906279" y="4671572"/>
              <a:ext cx="81464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Dolphin Gray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BF20ED-F9ED-4A48-AFFB-523408C348FC}"/>
                </a:ext>
              </a:extLst>
            </p:cNvPr>
            <p:cNvSpPr/>
            <p:nvPr/>
          </p:nvSpPr>
          <p:spPr>
            <a:xfrm>
              <a:off x="2747516" y="3995379"/>
              <a:ext cx="638049" cy="641090"/>
            </a:xfrm>
            <a:prstGeom prst="rect">
              <a:avLst/>
            </a:prstGeom>
            <a:solidFill>
              <a:srgbClr val="D9D9D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BB09D1-CB98-1B41-ABF8-392486F8ED1A}"/>
                </a:ext>
              </a:extLst>
            </p:cNvPr>
            <p:cNvSpPr txBox="1"/>
            <p:nvPr/>
          </p:nvSpPr>
          <p:spPr>
            <a:xfrm>
              <a:off x="2747969" y="4671572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Light Gray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1F1CAE-DFBD-104F-B084-67B4FEB02039}"/>
                </a:ext>
              </a:extLst>
            </p:cNvPr>
            <p:cNvSpPr/>
            <p:nvPr/>
          </p:nvSpPr>
          <p:spPr>
            <a:xfrm>
              <a:off x="3514553" y="3995378"/>
              <a:ext cx="638049" cy="641090"/>
            </a:xfrm>
            <a:prstGeom prst="rect">
              <a:avLst/>
            </a:prstGeom>
            <a:solidFill>
              <a:srgbClr val="EEE6D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139B56-BB68-C64D-BF0A-9875F5D47A03}"/>
                </a:ext>
              </a:extLst>
            </p:cNvPr>
            <p:cNvSpPr txBox="1"/>
            <p:nvPr/>
          </p:nvSpPr>
          <p:spPr>
            <a:xfrm>
              <a:off x="3515255" y="4671571"/>
              <a:ext cx="65114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Sanshade</a:t>
              </a:r>
              <a:endParaRPr lang="en-US" sz="8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707983-EF70-9141-ABDB-E98A8B3349C8}"/>
                </a:ext>
              </a:extLst>
            </p:cNvPr>
            <p:cNvSpPr/>
            <p:nvPr/>
          </p:nvSpPr>
          <p:spPr>
            <a:xfrm>
              <a:off x="4281590" y="3995378"/>
              <a:ext cx="638049" cy="641090"/>
            </a:xfrm>
            <a:prstGeom prst="rect">
              <a:avLst/>
            </a:prstGeom>
            <a:solidFill>
              <a:srgbClr val="FCFA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C78A9B-D566-1F4B-A0EC-8EA4741D68DA}"/>
                </a:ext>
              </a:extLst>
            </p:cNvPr>
            <p:cNvSpPr txBox="1"/>
            <p:nvPr/>
          </p:nvSpPr>
          <p:spPr>
            <a:xfrm>
              <a:off x="4300308" y="4671571"/>
              <a:ext cx="6078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Seafoam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BD415E4-3405-574E-9B79-25738E7634AA}"/>
                </a:ext>
              </a:extLst>
            </p:cNvPr>
            <p:cNvSpPr/>
            <p:nvPr/>
          </p:nvSpPr>
          <p:spPr>
            <a:xfrm>
              <a:off x="5048625" y="3995378"/>
              <a:ext cx="638049" cy="64109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bg1">
                  <a:lumMod val="85000"/>
                  <a:alpha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D2F1B2-6F6F-0848-A132-2A51C71A8D28}"/>
                </a:ext>
              </a:extLst>
            </p:cNvPr>
            <p:cNvSpPr txBox="1"/>
            <p:nvPr/>
          </p:nvSpPr>
          <p:spPr>
            <a:xfrm>
              <a:off x="4972481" y="4671571"/>
              <a:ext cx="77777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White/White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115EC11-B3EF-C041-8C40-4EA1018DB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" y="3581959"/>
            <a:ext cx="3936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</a:rPr>
              <a:t>Standard Colors</a:t>
            </a:r>
          </a:p>
        </p:txBody>
      </p:sp>
    </p:spTree>
    <p:extLst>
      <p:ext uri="{BB962C8B-B14F-4D97-AF65-F5344CB8AC3E}">
        <p14:creationId xmlns:p14="http://schemas.microsoft.com/office/powerpoint/2010/main" val="404340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835025" y="2013157"/>
            <a:ext cx="7473950" cy="396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The Lightweight Marine-Grade Cellular Utility Sheet</a:t>
            </a:r>
          </a:p>
        </p:txBody>
      </p:sp>
      <p:pic>
        <p:nvPicPr>
          <p:cNvPr id="3" name="Picture 2" descr="King StarLite X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400" y="697326"/>
            <a:ext cx="6807200" cy="11838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7162" y="2588711"/>
            <a:ext cx="620836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222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Standard Sheet Size: 60” x 96”</a:t>
            </a:r>
          </a:p>
          <a:p>
            <a:pPr eaLnBrk="1" hangingPunct="1">
              <a:lnSpc>
                <a:spcPts val="222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Standard Gauges: </a:t>
            </a:r>
            <a:r>
              <a:rPr lang="en-US" altLang="ja-JP" sz="1600" dirty="0">
                <a:solidFill>
                  <a:schemeClr val="bg1"/>
                </a:solidFill>
                <a:latin typeface="+mn-lt"/>
                <a:cs typeface="Arial"/>
              </a:rPr>
              <a:t>1/4” | 3/8” | 1/2” | 3/4”</a:t>
            </a:r>
          </a:p>
          <a:p>
            <a:pPr eaLnBrk="1" hangingPunct="1">
              <a:lnSpc>
                <a:spcPts val="222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Approximate Weight: 40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Arial"/>
              </a:rPr>
              <a:t>lbs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 | 56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Arial"/>
              </a:rPr>
              <a:t>lbs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 | 72bs | 108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Arial"/>
              </a:rPr>
              <a:t>lbs</a:t>
            </a:r>
            <a:endParaRPr lang="en-US" sz="160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450EB7-F6B7-D649-946B-18FE293DFB0A}"/>
              </a:ext>
            </a:extLst>
          </p:cNvPr>
          <p:cNvGrpSpPr/>
          <p:nvPr/>
        </p:nvGrpSpPr>
        <p:grpSpPr>
          <a:xfrm>
            <a:off x="409847" y="3991515"/>
            <a:ext cx="2287805" cy="875262"/>
            <a:chOff x="417162" y="4035405"/>
            <a:chExt cx="2287805" cy="8752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96BFF7-375B-F747-8A27-8BB36787582C}"/>
                </a:ext>
              </a:extLst>
            </p:cNvPr>
            <p:cNvSpPr/>
            <p:nvPr/>
          </p:nvSpPr>
          <p:spPr>
            <a:xfrm>
              <a:off x="468591" y="4035405"/>
              <a:ext cx="638049" cy="641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B41BD2-4447-BC4E-BFD8-71E307BC2256}"/>
                </a:ext>
              </a:extLst>
            </p:cNvPr>
            <p:cNvSpPr/>
            <p:nvPr/>
          </p:nvSpPr>
          <p:spPr>
            <a:xfrm>
              <a:off x="1235628" y="4036768"/>
              <a:ext cx="638049" cy="641090"/>
            </a:xfrm>
            <a:prstGeom prst="rect">
              <a:avLst/>
            </a:prstGeom>
            <a:solidFill>
              <a:srgbClr val="A7A8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86607B-DA37-674A-B4F6-F6E2A8AE4324}"/>
                </a:ext>
              </a:extLst>
            </p:cNvPr>
            <p:cNvSpPr/>
            <p:nvPr/>
          </p:nvSpPr>
          <p:spPr>
            <a:xfrm>
              <a:off x="2002665" y="4035405"/>
              <a:ext cx="638049" cy="64109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rgbClr val="C8C9C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DF95B3-144D-EA4B-864F-274AD80D7606}"/>
                </a:ext>
              </a:extLst>
            </p:cNvPr>
            <p:cNvSpPr txBox="1"/>
            <p:nvPr/>
          </p:nvSpPr>
          <p:spPr>
            <a:xfrm>
              <a:off x="417162" y="4684261"/>
              <a:ext cx="7409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Utility Black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811663-F35B-4F4D-AC74-E34B8044BA71}"/>
                </a:ext>
              </a:extLst>
            </p:cNvPr>
            <p:cNvSpPr txBox="1"/>
            <p:nvPr/>
          </p:nvSpPr>
          <p:spPr>
            <a:xfrm>
              <a:off x="1190610" y="4695223"/>
              <a:ext cx="7152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Utility Gray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CB36A1-4F25-414C-9923-1FA0C10645CC}"/>
                </a:ext>
              </a:extLst>
            </p:cNvPr>
            <p:cNvSpPr txBox="1"/>
            <p:nvPr/>
          </p:nvSpPr>
          <p:spPr>
            <a:xfrm>
              <a:off x="1938410" y="4684261"/>
              <a:ext cx="76655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Open Sans" charset="0"/>
                  <a:ea typeface="Open Sans" charset="0"/>
                  <a:cs typeface="Open Sans" charset="0"/>
                </a:rPr>
                <a:t>Utility White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8BD6FA0-49F1-F44F-9BB7-5559215D4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" y="3581959"/>
            <a:ext cx="3936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</a:rPr>
              <a:t>Standard Colors</a:t>
            </a:r>
          </a:p>
        </p:txBody>
      </p:sp>
    </p:spTree>
    <p:extLst>
      <p:ext uri="{BB962C8B-B14F-4D97-AF65-F5344CB8AC3E}">
        <p14:creationId xmlns:p14="http://schemas.microsoft.com/office/powerpoint/2010/main" val="200909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5128B2-25A2-4F41-9F1D-D682F47512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499" y="0"/>
            <a:ext cx="7655002" cy="51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4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05" y="117438"/>
            <a:ext cx="1984353" cy="2179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651" y="122571"/>
            <a:ext cx="1979680" cy="2174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1001" y="2977240"/>
            <a:ext cx="4523956" cy="2004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805" y="2453269"/>
            <a:ext cx="4166278" cy="25284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1001" y="117437"/>
            <a:ext cx="4523956" cy="27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3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95" y="110998"/>
            <a:ext cx="1287369" cy="150235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97" y="1745763"/>
            <a:ext cx="2724912" cy="1581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660" y="125729"/>
            <a:ext cx="3379982" cy="2594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3094" y="2830982"/>
            <a:ext cx="3006548" cy="2207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959" y="125729"/>
            <a:ext cx="2574951" cy="259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0709" y="2830983"/>
            <a:ext cx="2948027" cy="219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97" y="3460090"/>
            <a:ext cx="2724912" cy="1578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5416" y="125728"/>
            <a:ext cx="1315794" cy="148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557" y="187957"/>
            <a:ext cx="4767587" cy="4767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428" y="187957"/>
            <a:ext cx="1609275" cy="2264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170" y="187957"/>
            <a:ext cx="2076269" cy="2076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97" y="2452182"/>
            <a:ext cx="3755042" cy="250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9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06375"/>
            <a:ext cx="2286000" cy="85725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Heritage</a:t>
            </a:r>
          </a:p>
        </p:txBody>
      </p:sp>
      <p:pic>
        <p:nvPicPr>
          <p:cNvPr id="3" name="Picture 2" descr="Tom K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0" y="1328738"/>
            <a:ext cx="2259013" cy="2281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3_Kings-1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13" y="1358900"/>
            <a:ext cx="3417887" cy="22209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1155700" y="3925888"/>
            <a:ext cx="6832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86000" y="3925888"/>
            <a:ext cx="0" cy="285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74763" y="4341813"/>
            <a:ext cx="2022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FFFF"/>
                </a:solidFill>
              </a:rPr>
              <a:t>Founded in 1968</a:t>
            </a:r>
          </a:p>
          <a:p>
            <a:pPr algn="ctr" eaLnBrk="1" hangingPunct="1"/>
            <a:r>
              <a:rPr lang="en-US" sz="1800" dirty="0">
                <a:solidFill>
                  <a:srgbClr val="FFFFFF"/>
                </a:solidFill>
              </a:rPr>
              <a:t>By Tom King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094163" y="4343400"/>
            <a:ext cx="436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FFFF"/>
                </a:solidFill>
              </a:rPr>
              <a:t>Remains privately held by King Family</a:t>
            </a:r>
          </a:p>
          <a:p>
            <a:pPr algn="ctr" eaLnBrk="1" hangingPunct="1"/>
            <a:r>
              <a:rPr lang="en-US" sz="1800">
                <a:solidFill>
                  <a:srgbClr val="FFFFFF"/>
                </a:solidFill>
              </a:rPr>
              <a:t>President Jeff King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276975" y="3925888"/>
            <a:ext cx="0" cy="285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ng ColorCore lo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450" y="357873"/>
            <a:ext cx="4229100" cy="68580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835025" y="1138447"/>
            <a:ext cx="7473950" cy="4261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The Multi-Color Engravable Polymer Sheet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2725" y="3318399"/>
            <a:ext cx="7572768" cy="1636457"/>
            <a:chOff x="91440" y="2863637"/>
            <a:chExt cx="8869680" cy="19167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" y="2866526"/>
              <a:ext cx="822960" cy="82296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7280" y="2866526"/>
              <a:ext cx="822960" cy="8229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3120" y="2866526"/>
              <a:ext cx="822960" cy="82296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8960" y="2866526"/>
              <a:ext cx="822960" cy="8229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0640" y="2864251"/>
              <a:ext cx="822960" cy="8229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4800" y="2866526"/>
              <a:ext cx="822960" cy="8229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6480" y="2866526"/>
              <a:ext cx="822960" cy="82296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2320" y="2866526"/>
              <a:ext cx="822960" cy="8229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8160" y="2863637"/>
              <a:ext cx="822960" cy="8229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" y="3934265"/>
              <a:ext cx="822960" cy="82296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3120" y="3934265"/>
              <a:ext cx="822960" cy="82296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7280" y="3934265"/>
              <a:ext cx="822960" cy="82296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8960" y="3957393"/>
              <a:ext cx="822960" cy="82296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4800" y="3934265"/>
              <a:ext cx="822960" cy="82296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0640" y="3934265"/>
              <a:ext cx="822960" cy="82296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6480" y="3914314"/>
              <a:ext cx="822960" cy="82296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2320" y="3934265"/>
              <a:ext cx="822960" cy="82296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8160" y="3893751"/>
              <a:ext cx="822960" cy="82296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42725" y="2932125"/>
            <a:ext cx="726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  <a:cs typeface="Arial"/>
              </a:rPr>
              <a:t>Standard Colors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2017753" y="1864980"/>
            <a:ext cx="4453226" cy="875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ts val="2220"/>
              </a:lnSpc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cs typeface="Arial"/>
              </a:rPr>
              <a:t>Standard Sheet Size: 48” x 96”</a:t>
            </a:r>
          </a:p>
          <a:p>
            <a:pPr algn="l" fontAlgn="auto">
              <a:lnSpc>
                <a:spcPts val="2220"/>
              </a:lnSpc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cs typeface="Arial"/>
              </a:rPr>
              <a:t>Standard Gauges: 1/4” | 1/2” | 3/4”</a:t>
            </a:r>
          </a:p>
          <a:p>
            <a:pPr algn="l">
              <a:lnSpc>
                <a:spcPts val="2220"/>
              </a:lnSpc>
            </a:pPr>
            <a:r>
              <a:rPr lang="en-US" sz="1400" dirty="0">
                <a:solidFill>
                  <a:srgbClr val="000000"/>
                </a:solidFill>
                <a:cs typeface="Arial"/>
              </a:rPr>
              <a:t>Approximate Weight: 40 </a:t>
            </a:r>
            <a:r>
              <a:rPr lang="en-US" sz="1400" dirty="0" err="1">
                <a:solidFill>
                  <a:srgbClr val="000000"/>
                </a:solidFill>
                <a:cs typeface="Arial"/>
              </a:rPr>
              <a:t>lbs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  |  80 </a:t>
            </a:r>
            <a:r>
              <a:rPr lang="en-US" sz="1400" dirty="0" err="1">
                <a:solidFill>
                  <a:srgbClr val="000000"/>
                </a:solidFill>
                <a:cs typeface="Arial"/>
              </a:rPr>
              <a:t>lbs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   | 120 </a:t>
            </a:r>
            <a:r>
              <a:rPr lang="en-US" sz="1400" dirty="0" err="1">
                <a:solidFill>
                  <a:srgbClr val="000000"/>
                </a:solidFill>
                <a:cs typeface="Arial"/>
              </a:rPr>
              <a:t>lbs</a:t>
            </a:r>
            <a:endParaRPr lang="en-US" sz="14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63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6" y="46333"/>
            <a:ext cx="6172200" cy="163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214" y="1684633"/>
            <a:ext cx="6692900" cy="170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100" y="3386433"/>
            <a:ext cx="63119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77854" y="498283"/>
            <a:ext cx="4723994" cy="40033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4597" y="230622"/>
            <a:ext cx="4737157" cy="45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0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641" y="123323"/>
            <a:ext cx="4883811" cy="492025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 bwMode="auto">
          <a:xfrm>
            <a:off x="131641" y="4768958"/>
            <a:ext cx="1689100" cy="26670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Outdoor Sign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"/>
          <a:stretch/>
        </p:blipFill>
        <p:spPr>
          <a:xfrm>
            <a:off x="5147094" y="2400739"/>
            <a:ext cx="3840790" cy="2642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7093" y="123323"/>
            <a:ext cx="3840790" cy="21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881" y="32486"/>
            <a:ext cx="8437119" cy="5111014"/>
          </a:xfrm>
          <a:prstGeom prst="rect">
            <a:avLst/>
          </a:prstGeom>
        </p:spPr>
      </p:pic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0" y="0"/>
            <a:ext cx="9144000" cy="640080"/>
          </a:xfrm>
          <a:prstGeom prst="rect">
            <a:avLst/>
          </a:prstGeom>
          <a:solidFill>
            <a:schemeClr val="accent6"/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lt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000" b="0" dirty="0">
                <a:solidFill>
                  <a:srgbClr val="FFFFFF"/>
                </a:solidFill>
                <a:effectLst/>
                <a:latin typeface="+mj-lt"/>
                <a:cs typeface="Arial"/>
              </a:rPr>
              <a:t>As Seen in Signs of the Times </a:t>
            </a:r>
            <a:r>
              <a:rPr lang="mr-IN" sz="2000" b="0" dirty="0">
                <a:solidFill>
                  <a:srgbClr val="FFFFFF"/>
                </a:solidFill>
                <a:effectLst/>
                <a:latin typeface="+mj-lt"/>
                <a:cs typeface="Arial"/>
              </a:rPr>
              <a:t>–</a:t>
            </a:r>
            <a:r>
              <a:rPr lang="en-US" sz="2000" b="0" dirty="0">
                <a:solidFill>
                  <a:srgbClr val="FFFFFF"/>
                </a:solidFill>
                <a:effectLst/>
                <a:latin typeface="+mj-lt"/>
                <a:cs typeface="Arial"/>
              </a:rPr>
              <a:t> January 2017</a:t>
            </a:r>
          </a:p>
        </p:txBody>
      </p:sp>
    </p:spTree>
    <p:extLst>
      <p:ext uri="{BB962C8B-B14F-4D97-AF65-F5344CB8AC3E}">
        <p14:creationId xmlns:p14="http://schemas.microsoft.com/office/powerpoint/2010/main" val="63888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91822" y="862198"/>
            <a:ext cx="7478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+mn-lt"/>
                <a:cs typeface="Arial"/>
              </a:rPr>
              <a:t>Literature 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  <a:cs typeface="Arial"/>
              </a:rPr>
              <a:t>Product Literature 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  <a:cs typeface="Arial"/>
              </a:rPr>
              <a:t>SDS 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  <a:cs typeface="Arial"/>
              </a:rPr>
              <a:t>Chemical Resistant Chart 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  <a:cs typeface="Arial"/>
              </a:rPr>
              <a:t>Expansion &amp; Contraction Worksheet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+mn-lt"/>
                <a:cs typeface="Arial"/>
              </a:rPr>
              <a:t>Samples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  <a:cs typeface="Arial"/>
              </a:rPr>
              <a:t>Product Sample Fan Decks for customer education 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  <a:cs typeface="Arial"/>
              </a:rPr>
              <a:t>Prototype Samples for customer evaluation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+mn-lt"/>
                <a:cs typeface="Arial"/>
              </a:rPr>
              <a:t>Joint Calls 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  <a:cs typeface="Arial"/>
              </a:rPr>
              <a:t>Fabricator / End User Calls 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  <a:cs typeface="Arial"/>
              </a:rPr>
              <a:t>Architectural Project Support 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  <a:cs typeface="Arial"/>
              </a:rPr>
              <a:t>Architectural, Fabricator &amp; End User Product Training / Presentations </a:t>
            </a: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1" y="-13819"/>
            <a:ext cx="9144000" cy="640080"/>
          </a:xfrm>
          <a:prstGeom prst="rect">
            <a:avLst/>
          </a:prstGeom>
          <a:solidFill>
            <a:schemeClr val="accent6"/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lt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000" b="0" dirty="0">
                <a:solidFill>
                  <a:schemeClr val="tx1"/>
                </a:solidFill>
                <a:effectLst/>
                <a:latin typeface="+mj-lt"/>
                <a:cs typeface="Arial"/>
              </a:rPr>
              <a:t>Support, Literature, Samples &amp; Joint Calls</a:t>
            </a:r>
          </a:p>
        </p:txBody>
      </p:sp>
    </p:spTree>
    <p:extLst>
      <p:ext uri="{BB962C8B-B14F-4D97-AF65-F5344CB8AC3E}">
        <p14:creationId xmlns:p14="http://schemas.microsoft.com/office/powerpoint/2010/main" val="5658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589"/>
            <a:ext cx="9144000" cy="517608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3326605"/>
            <a:ext cx="3429000" cy="52322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>
            <a:outerShdw dist="38100" dir="5400000" rotWithShape="0">
              <a:srgbClr val="808080">
                <a:alpha val="34999"/>
              </a:srgb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lt1"/>
                </a:solidFill>
                <a:latin typeface="+mj-lt"/>
                <a:ea typeface="+mn-ea"/>
                <a:cs typeface="Arial"/>
              </a:rPr>
              <a:t>The End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849825"/>
            <a:ext cx="3429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Questions &amp; Answers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193" y="3849825"/>
            <a:ext cx="3108960" cy="5974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6193" y="441378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kern="1500" spc="180" dirty="0">
                <a:latin typeface="Open Sans Light" charset="0"/>
                <a:ea typeface="Open Sans Light" charset="0"/>
                <a:cs typeface="Open Sans Light" charset="0"/>
              </a:rPr>
              <a:t>Family of Products</a:t>
            </a:r>
          </a:p>
        </p:txBody>
      </p:sp>
    </p:spTree>
    <p:extLst>
      <p:ext uri="{BB962C8B-B14F-4D97-AF65-F5344CB8AC3E}">
        <p14:creationId xmlns:p14="http://schemas.microsoft.com/office/powerpoint/2010/main" val="137000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163781" y="1837362"/>
            <a:ext cx="5591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cs typeface="Arial"/>
              </a:rPr>
              <a:t>King Plastic Corporation</a:t>
            </a:r>
          </a:p>
          <a:p>
            <a:r>
              <a:rPr lang="en-US" sz="1400" dirty="0">
                <a:latin typeface="+mn-lt"/>
                <a:cs typeface="Arial"/>
              </a:rPr>
              <a:t>1100 N. Toledo Blade Blvd | North Port, FL 34288 USA</a:t>
            </a:r>
          </a:p>
          <a:p>
            <a:r>
              <a:rPr lang="en-US" sz="1400" b="1" dirty="0">
                <a:latin typeface="+mn-lt"/>
                <a:cs typeface="Arial"/>
              </a:rPr>
              <a:t>T:</a:t>
            </a:r>
            <a:r>
              <a:rPr lang="en-US" sz="1400" dirty="0">
                <a:latin typeface="+mn-lt"/>
                <a:cs typeface="Arial"/>
              </a:rPr>
              <a:t> 941.493.5502 | </a:t>
            </a:r>
            <a:r>
              <a:rPr lang="en-US" sz="1400" b="1" dirty="0">
                <a:latin typeface="+mn-lt"/>
                <a:cs typeface="Arial"/>
              </a:rPr>
              <a:t>F:</a:t>
            </a:r>
            <a:r>
              <a:rPr lang="en-US" sz="1400" dirty="0">
                <a:latin typeface="+mn-lt"/>
                <a:cs typeface="Arial"/>
              </a:rPr>
              <a:t> 941.497.3274</a:t>
            </a:r>
          </a:p>
          <a:p>
            <a:r>
              <a:rPr lang="en-US" sz="1400" b="1" dirty="0">
                <a:latin typeface="+mn-lt"/>
                <a:cs typeface="Arial"/>
              </a:rPr>
              <a:t>E: </a:t>
            </a:r>
            <a:r>
              <a:rPr lang="en-US" sz="1400" dirty="0" err="1">
                <a:latin typeface="+mn-lt"/>
                <a:cs typeface="Arial"/>
              </a:rPr>
              <a:t>sales@kingplastic.com</a:t>
            </a:r>
            <a:endParaRPr lang="en-US" sz="1400" dirty="0">
              <a:latin typeface="+mn-lt"/>
              <a:cs typeface="Arial"/>
            </a:endParaRPr>
          </a:p>
        </p:txBody>
      </p:sp>
      <p:sp>
        <p:nvSpPr>
          <p:cNvPr id="17" name="Content Placeholder 1"/>
          <p:cNvSpPr>
            <a:spLocks noGrp="1"/>
          </p:cNvSpPr>
          <p:nvPr>
            <p:ph idx="1"/>
          </p:nvPr>
        </p:nvSpPr>
        <p:spPr>
          <a:xfrm>
            <a:off x="774701" y="3543261"/>
            <a:ext cx="7980833" cy="1327820"/>
          </a:xfrm>
        </p:spPr>
        <p:txBody>
          <a:bodyPr anchor="ctr">
            <a:normAutofit/>
          </a:bodyPr>
          <a:lstStyle/>
          <a:p>
            <a:pPr algn="ctr" eaLnBrk="1" hangingPunct="1">
              <a:buFont typeface="Wingdings 3" charset="0"/>
              <a:buNone/>
            </a:pPr>
            <a:r>
              <a:rPr lang="en-US" sz="1200" dirty="0">
                <a:latin typeface="+mn-lt"/>
                <a:ea typeface="ＭＳ Ｐゴシック" charset="0"/>
                <a:cs typeface="Arial"/>
              </a:rPr>
              <a:t>Please visit </a:t>
            </a:r>
            <a:r>
              <a:rPr lang="en-US" sz="1200" dirty="0">
                <a:solidFill>
                  <a:srgbClr val="0000FF"/>
                </a:solidFill>
                <a:latin typeface="+mn-lt"/>
                <a:ea typeface="ＭＳ Ｐゴシック" charset="0"/>
                <a:cs typeface="Arial"/>
                <a:hlinkClick r:id="rId2"/>
                <a:hlinkMouseOver r:id="rId2"/>
              </a:rPr>
              <a:t>www.kingplastic.com</a:t>
            </a:r>
            <a:r>
              <a:rPr lang="en-US" sz="1200" dirty="0">
                <a:latin typeface="+mn-lt"/>
                <a:ea typeface="ＭＳ Ｐゴシック" charset="0"/>
                <a:cs typeface="Arial"/>
              </a:rPr>
              <a:t> for application ideas, fabrication tips, SDS and other details</a:t>
            </a:r>
          </a:p>
        </p:txBody>
      </p:sp>
      <p:pic>
        <p:nvPicPr>
          <p:cNvPr id="10" name="Picture 9" descr="KPC logo Horizontal Revers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901" y="1621176"/>
            <a:ext cx="2017880" cy="1263368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5029200" y="278602"/>
            <a:ext cx="4114800" cy="64008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Thank You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38055" y="3081595"/>
            <a:ext cx="4467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Our Innovation. Your Imagination.</a:t>
            </a:r>
            <a:r>
              <a:rPr lang="en-US" sz="2000" baseline="30000" dirty="0">
                <a:latin typeface="+mn-lt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40258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42175" y="1204860"/>
            <a:ext cx="7793182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>
                <a:latin typeface="+mn-lt"/>
                <a:cs typeface="Arial"/>
              </a:rPr>
              <a:t>1988: Pioneered the first marine-grade polymer sheet, King StarBoard</a:t>
            </a:r>
            <a:r>
              <a:rPr lang="en-US" sz="1600" baseline="30000" dirty="0">
                <a:latin typeface="+mn-lt"/>
                <a:cs typeface="Arial"/>
              </a:rPr>
              <a:t>®</a:t>
            </a:r>
            <a:r>
              <a:rPr lang="en-US" sz="1600" dirty="0">
                <a:latin typeface="+mn-lt"/>
                <a:cs typeface="Arial"/>
              </a:rPr>
              <a:t>, which remains the dominant brand in the marine industry today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>
                <a:latin typeface="+mn-lt"/>
              </a:rPr>
              <a:t>2001: Moved into new 150,000 square-foot state-of-the-art manufacturing facility in North Port, Florida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>
                <a:latin typeface="+mn-lt"/>
                <a:cs typeface="Arial"/>
              </a:rPr>
              <a:t>2011: Opened a warehouse facility in Medford, Oregon to better serve customers in the western U.S.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>
                <a:latin typeface="+mn-lt"/>
                <a:cs typeface="Arial"/>
              </a:rPr>
              <a:t>2018: Expanded North Port Facility to 250,000 Sq. Ft.</a:t>
            </a: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7277100" y="205116"/>
            <a:ext cx="1866900" cy="870164"/>
          </a:xfrm>
          <a:prstGeom prst="rect">
            <a:avLst/>
          </a:prstGeom>
          <a:solidFill>
            <a:schemeClr val="accent6"/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lt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0" dirty="0">
                <a:solidFill>
                  <a:srgbClr val="FFFFFF"/>
                </a:solidFill>
                <a:effectLst/>
                <a:latin typeface="+mj-lt"/>
                <a:cs typeface="Arial"/>
              </a:rPr>
              <a:t>History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47145" y="3925888"/>
            <a:ext cx="7249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71908" y="3934420"/>
            <a:ext cx="0" cy="285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20080" y="3925888"/>
            <a:ext cx="0" cy="285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4300" y="4220170"/>
            <a:ext cx="17395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FFFF"/>
                </a:solidFill>
              </a:rPr>
              <a:t>1988</a:t>
            </a:r>
          </a:p>
          <a:p>
            <a:pPr algn="ctr" eaLnBrk="1" hangingPunct="1"/>
            <a:r>
              <a:rPr lang="en-US" sz="1600" dirty="0">
                <a:solidFill>
                  <a:srgbClr val="FFFFFF"/>
                </a:solidFill>
              </a:rPr>
              <a:t>King </a:t>
            </a:r>
            <a:r>
              <a:rPr lang="en-US" sz="1600" dirty="0" err="1">
                <a:solidFill>
                  <a:srgbClr val="FFFFFF"/>
                </a:solidFill>
              </a:rPr>
              <a:t>StarBoard</a:t>
            </a:r>
            <a:r>
              <a:rPr lang="en-US" sz="1600" baseline="30000" dirty="0">
                <a:solidFill>
                  <a:srgbClr val="FFFFFF"/>
                </a:solidFill>
              </a:rPr>
              <a:t>®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080907" y="4220170"/>
            <a:ext cx="22910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FFFF"/>
                </a:solidFill>
              </a:rPr>
              <a:t>2001</a:t>
            </a:r>
          </a:p>
          <a:p>
            <a:pPr algn="ctr" eaLnBrk="1" hangingPunct="1"/>
            <a:r>
              <a:rPr lang="en-US" sz="1600" dirty="0">
                <a:solidFill>
                  <a:srgbClr val="FFFFFF"/>
                </a:solidFill>
              </a:rPr>
              <a:t>150,000 Sq. Ft. Facility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770862" y="3925888"/>
            <a:ext cx="0" cy="285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658947" y="4220170"/>
            <a:ext cx="22365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FFFF"/>
                </a:solidFill>
              </a:rPr>
              <a:t>2011</a:t>
            </a:r>
          </a:p>
          <a:p>
            <a:pPr algn="ctr" eaLnBrk="1" hangingPunct="1"/>
            <a:r>
              <a:rPr lang="en-US" sz="1600" dirty="0">
                <a:solidFill>
                  <a:srgbClr val="FFFFFF"/>
                </a:solidFill>
              </a:rPr>
              <a:t>Medford Warehouse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174843" y="3934420"/>
            <a:ext cx="0" cy="285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360751" y="4220171"/>
            <a:ext cx="15584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FFFF"/>
                </a:solidFill>
              </a:rPr>
              <a:t>2018</a:t>
            </a:r>
          </a:p>
          <a:p>
            <a:pPr algn="ctr" eaLnBrk="1" hangingPunct="1"/>
            <a:r>
              <a:rPr lang="en-US" sz="1600" dirty="0">
                <a:solidFill>
                  <a:srgbClr val="FFFFFF"/>
                </a:solidFill>
              </a:rPr>
              <a:t>Expanded to </a:t>
            </a:r>
          </a:p>
          <a:p>
            <a:pPr algn="ctr" eaLnBrk="1" hangingPunct="1"/>
            <a:r>
              <a:rPr lang="en-US" sz="1600" dirty="0">
                <a:solidFill>
                  <a:srgbClr val="FFFFFF"/>
                </a:solidFill>
              </a:rPr>
              <a:t>250,000 Sq. Ft.</a:t>
            </a:r>
          </a:p>
        </p:txBody>
      </p:sp>
    </p:spTree>
    <p:extLst>
      <p:ext uri="{BB962C8B-B14F-4D97-AF65-F5344CB8AC3E}">
        <p14:creationId xmlns:p14="http://schemas.microsoft.com/office/powerpoint/2010/main" val="180391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idx="1"/>
          </p:nvPr>
        </p:nvSpPr>
        <p:spPr>
          <a:xfrm>
            <a:off x="320183" y="2456460"/>
            <a:ext cx="5920353" cy="254915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en-US" sz="2000" dirty="0">
                <a:solidFill>
                  <a:srgbClr val="FFFFFF"/>
                </a:solidFill>
                <a:latin typeface="+mj-lt"/>
                <a:ea typeface="ＭＳ Ｐゴシック" charset="0"/>
                <a:cs typeface="Arial"/>
              </a:rPr>
              <a:t>Customer Service &amp; Support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1600" dirty="0">
                <a:latin typeface="+mn-lt"/>
                <a:ea typeface="ＭＳ Ｐゴシック" charset="0"/>
                <a:cs typeface="Arial"/>
              </a:rPr>
              <a:t>Unsurpassed commitment to ship the right product, at the right time, at the right price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1600" dirty="0">
                <a:latin typeface="+mn-lt"/>
                <a:ea typeface="ＭＳ Ｐゴシック" charset="0"/>
                <a:cs typeface="Arial"/>
              </a:rPr>
              <a:t>Knowledgeable inside sales team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latin typeface="+mn-lt"/>
                <a:cs typeface="Arial"/>
              </a:rPr>
              <a:t>Our team excels at product knowledge and developing long-term customer relationships</a:t>
            </a:r>
          </a:p>
        </p:txBody>
      </p:sp>
      <p:sp>
        <p:nvSpPr>
          <p:cNvPr id="17410" name="Rectangle 3"/>
          <p:cNvSpPr txBox="1">
            <a:spLocks noChangeArrowheads="1"/>
          </p:cNvSpPr>
          <p:nvPr/>
        </p:nvSpPr>
        <p:spPr bwMode="auto">
          <a:xfrm>
            <a:off x="332634" y="203674"/>
            <a:ext cx="6299819" cy="201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FFFFFF"/>
                </a:solidFill>
                <a:latin typeface="+mj-lt"/>
                <a:cs typeface="Arial"/>
              </a:rPr>
              <a:t>Focus on a Quality Advantage</a:t>
            </a:r>
          </a:p>
          <a:p>
            <a:pPr lvl="1" eaLnBrk="1" hangingPunct="1">
              <a:lnSpc>
                <a:spcPct val="14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+mn-lt"/>
                <a:cs typeface="Arial"/>
              </a:rPr>
              <a:t>Continuously refined through industry-best propriety processes (K-</a:t>
            </a:r>
            <a:r>
              <a:rPr lang="en-US" sz="1600" dirty="0" err="1">
                <a:latin typeface="+mn-lt"/>
                <a:cs typeface="Arial"/>
              </a:rPr>
              <a:t>Stran</a:t>
            </a:r>
            <a:r>
              <a:rPr lang="en-US" sz="1600" baseline="30000" dirty="0">
                <a:latin typeface="+mn-lt"/>
                <a:cs typeface="Arial"/>
              </a:rPr>
              <a:t>™</a:t>
            </a:r>
            <a:r>
              <a:rPr lang="en-US" sz="1600" dirty="0">
                <a:latin typeface="+mn-lt"/>
                <a:cs typeface="Arial"/>
              </a:rPr>
              <a:t>) using highest quality materials</a:t>
            </a:r>
          </a:p>
          <a:p>
            <a:pPr lvl="1" eaLnBrk="1" hangingPunct="1">
              <a:lnSpc>
                <a:spcPct val="14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+mn-lt"/>
                <a:cs typeface="Arial"/>
              </a:rPr>
              <a:t>Industry-leading tolerances, continuous testing</a:t>
            </a:r>
          </a:p>
          <a:p>
            <a:pPr lvl="1" eaLnBrk="1" hangingPunct="1">
              <a:lnSpc>
                <a:spcPct val="14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+mn-lt"/>
                <a:cs typeface="Arial"/>
              </a:rPr>
              <a:t>Employing &amp; training the best workforce</a:t>
            </a:r>
          </a:p>
        </p:txBody>
      </p:sp>
      <p:sp>
        <p:nvSpPr>
          <p:cNvPr id="15" name="Rectangle 14"/>
          <p:cNvSpPr>
            <a:spLocks noGrp="1" noChangeArrowheads="1"/>
          </p:cNvSpPr>
          <p:nvPr/>
        </p:nvSpPr>
        <p:spPr bwMode="auto">
          <a:xfrm>
            <a:off x="6392936" y="330200"/>
            <a:ext cx="2751064" cy="745080"/>
          </a:xfrm>
          <a:prstGeom prst="rect">
            <a:avLst/>
          </a:prstGeom>
          <a:solidFill>
            <a:schemeClr val="accent6"/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lt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0" dirty="0">
                <a:solidFill>
                  <a:srgbClr val="FFFFFF"/>
                </a:solidFill>
                <a:effectLst/>
                <a:latin typeface="+mj-lt"/>
                <a:cs typeface="Arial"/>
              </a:rPr>
              <a:t>Today</a:t>
            </a:r>
          </a:p>
        </p:txBody>
      </p:sp>
      <p:pic>
        <p:nvPicPr>
          <p:cNvPr id="2" name="Picture 1" descr="IMG_078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2936" y="1206500"/>
            <a:ext cx="2751064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0" y="274320"/>
            <a:ext cx="6400800" cy="6400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/>
              <a:t>Serving The Following Markets</a:t>
            </a:r>
          </a:p>
        </p:txBody>
      </p:sp>
      <p:pic>
        <p:nvPicPr>
          <p:cNvPr id="2" name="Picture 1" descr="icon-cabinet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1370013"/>
            <a:ext cx="1508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con-food-servic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7525" y="1370013"/>
            <a:ext cx="1508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con-furnitur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350" y="1370013"/>
            <a:ext cx="1508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con-healthcar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0763" y="1370013"/>
            <a:ext cx="1508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con-manufacturin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588" y="1370013"/>
            <a:ext cx="15097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con-marin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3316288"/>
            <a:ext cx="1508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icon-models-prototyping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5113" y="3316288"/>
            <a:ext cx="1508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icon-neutron-shieldin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7525" y="3316288"/>
            <a:ext cx="1508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icon-outdoor-cabinetry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938" y="1363663"/>
            <a:ext cx="1508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icon-parks-and-recreation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350" y="3316288"/>
            <a:ext cx="1508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icon-raw-materials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0763" y="3316288"/>
            <a:ext cx="1508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icon-signage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588" y="3316288"/>
            <a:ext cx="1508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2863" y="2563813"/>
            <a:ext cx="1449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bg1"/>
                </a:solidFill>
              </a:rPr>
              <a:t>Indoor Cabinetry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241675" y="2563813"/>
            <a:ext cx="1147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bg1"/>
                </a:solidFill>
              </a:rPr>
              <a:t>Food Service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924425" y="2563813"/>
            <a:ext cx="819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bg1"/>
                </a:solidFill>
              </a:rPr>
              <a:t>Furniture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346825" y="2563813"/>
            <a:ext cx="1022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bg1"/>
                </a:solidFill>
              </a:rPr>
              <a:t>Healthcare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734300" y="2563813"/>
            <a:ext cx="1290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bg1"/>
                </a:solidFill>
              </a:rPr>
              <a:t>Manufacturing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19100" y="4510088"/>
            <a:ext cx="7016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bg1"/>
                </a:solidFill>
              </a:rPr>
              <a:t>Marine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553138" y="4510088"/>
            <a:ext cx="14927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>
                <a:solidFill>
                  <a:schemeClr val="bg1"/>
                </a:solidFill>
              </a:rPr>
              <a:t>Point-of-Purchase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060700" y="4510088"/>
            <a:ext cx="14938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bg1"/>
                </a:solidFill>
              </a:rPr>
              <a:t>Neutron Shielding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485900" y="2563813"/>
            <a:ext cx="1601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bg1"/>
                </a:solidFill>
              </a:rPr>
              <a:t>Outdoor Cabinetry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541838" y="4510088"/>
            <a:ext cx="1587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bg1"/>
                </a:solidFill>
              </a:rPr>
              <a:t>Parks &amp; Recreation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438900" y="4510088"/>
            <a:ext cx="838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bg1"/>
                </a:solidFill>
              </a:rPr>
              <a:t>Industrial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977188" y="4510088"/>
            <a:ext cx="7985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chemeClr val="bg1"/>
                </a:solidFill>
              </a:rPr>
              <a:t>Signage</a:t>
            </a:r>
          </a:p>
        </p:txBody>
      </p:sp>
    </p:spTree>
    <p:extLst>
      <p:ext uri="{BB962C8B-B14F-4D97-AF65-F5344CB8AC3E}">
        <p14:creationId xmlns:p14="http://schemas.microsoft.com/office/powerpoint/2010/main" val="46255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1" descr="The-Environment.jpg"/>
          <p:cNvPicPr>
            <a:picLocks noChangeAspect="1"/>
          </p:cNvPicPr>
          <p:nvPr/>
        </p:nvPicPr>
        <p:blipFill>
          <a:blip r:embed="rId3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088" y="1524000"/>
            <a:ext cx="3617912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215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-1" y="274320"/>
            <a:ext cx="6400800" cy="6400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/>
              <a:t>The Environment</a:t>
            </a:r>
          </a:p>
        </p:txBody>
      </p:sp>
      <p:pic>
        <p:nvPicPr>
          <p:cNvPr id="30724" name="Picture 5" descr="KPC green logo sticker no ur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98686">
            <a:off x="7292975" y="214313"/>
            <a:ext cx="153352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30200" y="1287463"/>
            <a:ext cx="5545138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No waste: our polymers are completely recyclable and material waste is recycled back into our products</a:t>
            </a: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No harmful dust, just small shavings that can be recycled</a:t>
            </a: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No known harmful substances, no carcinogens, no toxins</a:t>
            </a: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No off-gassing, and if burned, no harmful gasses are emitted</a:t>
            </a: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Outstanding durability maximizes product lifecycle, thus reducing overall impact on our environment</a:t>
            </a: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King Plastic products may earn LEED</a:t>
            </a:r>
            <a:r>
              <a:rPr lang="en-US" sz="1600" baseline="30000" dirty="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rating points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6203949" y="3479969"/>
            <a:ext cx="29400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+mn-lt"/>
              </a:rPr>
              <a:t>*</a:t>
            </a:r>
            <a:r>
              <a:rPr lang="en-US" sz="1100" dirty="0">
                <a:solidFill>
                  <a:srgbClr val="000000"/>
                </a:solidFill>
                <a:latin typeface="+mn-lt"/>
              </a:rPr>
              <a:t>The U.S. Green Building Council's</a:t>
            </a:r>
          </a:p>
          <a:p>
            <a:r>
              <a:rPr lang="en-US" sz="1100" dirty="0">
                <a:solidFill>
                  <a:srgbClr val="000000"/>
                </a:solidFill>
                <a:latin typeface="+mn-lt"/>
              </a:rPr>
              <a:t>LEED</a:t>
            </a:r>
            <a:r>
              <a:rPr lang="en-US" sz="1100" baseline="30000" dirty="0">
                <a:solidFill>
                  <a:srgbClr val="000000"/>
                </a:solidFill>
                <a:latin typeface="+mn-lt"/>
              </a:rPr>
              <a:t>®</a:t>
            </a:r>
            <a:r>
              <a:rPr lang="en-US" sz="1100" dirty="0">
                <a:solidFill>
                  <a:srgbClr val="000000"/>
                </a:solidFill>
                <a:latin typeface="+mn-lt"/>
              </a:rPr>
              <a:t> green building program is the preeminent program for the design, construction, maintenance and operations of high-performance green buildings. Learn more at </a:t>
            </a:r>
            <a:r>
              <a:rPr lang="en-US" sz="1100" u="sng" dirty="0">
                <a:latin typeface="+mn-lt"/>
              </a:rPr>
              <a:t>usgbc.org</a:t>
            </a:r>
          </a:p>
        </p:txBody>
      </p:sp>
    </p:spTree>
    <p:extLst>
      <p:ext uri="{BB962C8B-B14F-4D97-AF65-F5344CB8AC3E}">
        <p14:creationId xmlns:p14="http://schemas.microsoft.com/office/powerpoint/2010/main" val="245716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1" y="274320"/>
            <a:ext cx="4886326" cy="640080"/>
          </a:xfrm>
          <a:solidFill>
            <a:schemeClr val="accent6"/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  <a:sp3d prstMaterial="softEdge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b="0" dirty="0">
                <a:solidFill>
                  <a:srgbClr val="FFFFFF"/>
                </a:solidFill>
                <a:effectLst/>
                <a:latin typeface="+mj-lt"/>
                <a:cs typeface="Arial"/>
              </a:rPr>
              <a:t>Capabilities</a:t>
            </a:r>
          </a:p>
        </p:txBody>
      </p:sp>
      <p:sp>
        <p:nvSpPr>
          <p:cNvPr id="18435" name="Rectangle 3"/>
          <p:cNvSpPr txBox="1">
            <a:spLocks noChangeArrowheads="1"/>
          </p:cNvSpPr>
          <p:nvPr/>
        </p:nvSpPr>
        <p:spPr bwMode="auto">
          <a:xfrm>
            <a:off x="717551" y="1499904"/>
            <a:ext cx="3777406" cy="303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+mn-lt"/>
                <a:cs typeface="Arial"/>
              </a:rPr>
              <a:t>Sheets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To more than 120</a:t>
            </a:r>
            <a:r>
              <a:rPr lang="ja-JP" altLang="en-US" sz="1600" dirty="0">
                <a:solidFill>
                  <a:schemeClr val="bg1"/>
                </a:solidFill>
                <a:latin typeface="+mn-lt"/>
                <a:cs typeface="Arial"/>
              </a:rPr>
              <a:t>’</a:t>
            </a:r>
            <a:r>
              <a:rPr lang="en-US" altLang="ja-JP" sz="1600" dirty="0">
                <a:solidFill>
                  <a:schemeClr val="bg1"/>
                </a:solidFill>
                <a:latin typeface="+mn-lt"/>
                <a:cs typeface="Arial"/>
              </a:rPr>
              <a:t> x 8</a:t>
            </a:r>
            <a:r>
              <a:rPr lang="ja-JP" altLang="en-US" sz="1600" dirty="0">
                <a:solidFill>
                  <a:schemeClr val="bg1"/>
                </a:solidFill>
                <a:latin typeface="+mn-lt"/>
                <a:cs typeface="Arial"/>
              </a:rPr>
              <a:t>’</a:t>
            </a:r>
            <a:endParaRPr lang="en-US" altLang="ja-JP" sz="1600" dirty="0">
              <a:solidFill>
                <a:schemeClr val="bg1"/>
              </a:solidFill>
              <a:latin typeface="+mn-lt"/>
              <a:cs typeface="Arial"/>
            </a:endParaRPr>
          </a:p>
          <a:p>
            <a:pPr eaLnBrk="1" hangingPunct="1">
              <a:spcBef>
                <a:spcPct val="20000"/>
              </a:spcBef>
            </a:pPr>
            <a:endParaRPr lang="en-US" dirty="0">
              <a:solidFill>
                <a:schemeClr val="bg1"/>
              </a:solidFill>
              <a:latin typeface="+mn-lt"/>
              <a:cs typeface="Arial"/>
            </a:endParaRPr>
          </a:p>
          <a:p>
            <a:pPr eaLnBrk="1" hangingPunct="1"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+mn-lt"/>
                <a:cs typeface="Arial"/>
              </a:rPr>
              <a:t>Slabs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n-lt"/>
                <a:cs typeface="Arial"/>
              </a:rPr>
              <a:t>To more than 30</a:t>
            </a:r>
            <a:r>
              <a:rPr lang="ja-JP" altLang="en-US" sz="1600" dirty="0">
                <a:solidFill>
                  <a:schemeClr val="bg1"/>
                </a:solidFill>
                <a:latin typeface="+mn-lt"/>
                <a:cs typeface="Arial"/>
              </a:rPr>
              <a:t>”</a:t>
            </a:r>
            <a:r>
              <a:rPr lang="en-US" altLang="ja-JP" sz="1600" dirty="0">
                <a:solidFill>
                  <a:schemeClr val="bg1"/>
                </a:solidFill>
                <a:latin typeface="+mn-lt"/>
                <a:cs typeface="Arial"/>
              </a:rPr>
              <a:t> thick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ja-JP" dirty="0">
              <a:solidFill>
                <a:schemeClr val="bg1"/>
              </a:solidFill>
              <a:latin typeface="+mn-lt"/>
              <a:cs typeface="Arial"/>
            </a:endParaRPr>
          </a:p>
          <a:p>
            <a:pPr marL="57150" indent="0" eaLnBrk="1" hangingPunct="1">
              <a:spcBef>
                <a:spcPct val="20000"/>
              </a:spcBef>
            </a:pPr>
            <a:r>
              <a:rPr lang="en-US" altLang="ja-JP" dirty="0">
                <a:solidFill>
                  <a:schemeClr val="bg1"/>
                </a:solidFill>
                <a:latin typeface="+mn-lt"/>
                <a:cs typeface="Arial"/>
              </a:rPr>
              <a:t>Massive Shapes</a:t>
            </a:r>
          </a:p>
          <a:p>
            <a:pPr marL="800100" lvl="1" eaLnBrk="1" hangingPunct="1">
              <a:spcBef>
                <a:spcPct val="20000"/>
              </a:spcBef>
              <a:buFont typeface="Arial"/>
              <a:buChar char="•"/>
            </a:pPr>
            <a:r>
              <a:rPr lang="en-US" altLang="ja-JP" sz="1600" dirty="0">
                <a:solidFill>
                  <a:schemeClr val="bg1"/>
                </a:solidFill>
                <a:latin typeface="+mn-lt"/>
                <a:cs typeface="Arial"/>
              </a:rPr>
              <a:t>To more than 6,000 lbs.</a:t>
            </a:r>
          </a:p>
        </p:txBody>
      </p:sp>
      <p:pic>
        <p:nvPicPr>
          <p:cNvPr id="2" name="Picture 1" descr="King Size_Sla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4589" y="1118904"/>
            <a:ext cx="4179410" cy="4024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0" y="274320"/>
            <a:ext cx="6400800" cy="640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/>
              <a:t>Antimicrobial &amp; Flame Retardant Available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87399" y="2135981"/>
            <a:ext cx="391935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Bonded at the atomic level throughout the polymer sheet</a:t>
            </a:r>
            <a:br>
              <a:rPr lang="en-US" sz="1200" dirty="0">
                <a:solidFill>
                  <a:srgbClr val="000000"/>
                </a:solidFill>
                <a:cs typeface="Arial" charset="0"/>
              </a:rPr>
            </a:br>
            <a:endParaRPr lang="en-US" sz="120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Does not leach out</a:t>
            </a:r>
            <a:br>
              <a:rPr lang="en-US" sz="1200" dirty="0">
                <a:solidFill>
                  <a:srgbClr val="000000"/>
                </a:solidFill>
                <a:cs typeface="Arial" charset="0"/>
              </a:rPr>
            </a:br>
            <a:endParaRPr lang="en-US" sz="120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Retains its efficacy for life of product</a:t>
            </a:r>
            <a:br>
              <a:rPr lang="en-US" sz="1200" dirty="0">
                <a:solidFill>
                  <a:srgbClr val="000000"/>
                </a:solidFill>
                <a:cs typeface="Arial" charset="0"/>
              </a:rPr>
            </a:br>
            <a:endParaRPr lang="en-US" sz="120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Does not harm the environment</a:t>
            </a:r>
            <a:br>
              <a:rPr lang="en-US" sz="1200" dirty="0">
                <a:solidFill>
                  <a:srgbClr val="000000"/>
                </a:solidFill>
                <a:cs typeface="Arial" charset="0"/>
              </a:rPr>
            </a:br>
            <a:endParaRPr lang="en-US" sz="120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Easy to clean and disinfect</a:t>
            </a:r>
          </a:p>
        </p:txBody>
      </p:sp>
      <p:pic>
        <p:nvPicPr>
          <p:cNvPr id="32772" name="Picture 5" descr="King MicroShield® ta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512" y="1093170"/>
            <a:ext cx="2917703" cy="86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70438" y="2031278"/>
            <a:ext cx="4233463" cy="295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Lighter in density compared to other flame retardant materials in the industry</a:t>
            </a:r>
            <a:br>
              <a:rPr lang="en-US" sz="1200" dirty="0">
                <a:solidFill>
                  <a:srgbClr val="000000"/>
                </a:solidFill>
                <a:cs typeface="Arial" charset="0"/>
              </a:rPr>
            </a:br>
            <a:endParaRPr lang="en-US" sz="120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Improved in physical properties</a:t>
            </a:r>
            <a:br>
              <a:rPr lang="en-US" sz="1200" dirty="0">
                <a:solidFill>
                  <a:srgbClr val="000000"/>
                </a:solidFill>
                <a:cs typeface="Arial" charset="0"/>
              </a:rPr>
            </a:br>
            <a:endParaRPr lang="en-US" sz="120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Cost effective</a:t>
            </a:r>
            <a:br>
              <a:rPr lang="en-US" sz="1200" dirty="0">
                <a:solidFill>
                  <a:srgbClr val="000000"/>
                </a:solidFill>
                <a:cs typeface="Arial" charset="0"/>
              </a:rPr>
            </a:br>
            <a:endParaRPr lang="en-US" sz="120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ASTM E-84 Class A Flame Compliance and CAN/ULC-S102 for Canadian Compliance</a:t>
            </a:r>
            <a:br>
              <a:rPr lang="en-US" sz="1200" dirty="0">
                <a:solidFill>
                  <a:schemeClr val="bg1"/>
                </a:solidFill>
                <a:cs typeface="Arial" charset="0"/>
              </a:rPr>
            </a:br>
            <a:endParaRPr lang="en-US" sz="1200" dirty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  <a:cs typeface="Arial" charset="0"/>
              </a:rPr>
              <a:t>ASTM E-84 is the primary standard used worldwide for contractors, architects and engineers to improve product quality and enhance safety</a:t>
            </a:r>
          </a:p>
        </p:txBody>
      </p:sp>
      <p:pic>
        <p:nvPicPr>
          <p:cNvPr id="6" name="Picture 9" descr="FLameShiel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438" y="1255315"/>
            <a:ext cx="39163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66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E8896A8A-E159-2245-9D97-D0A97CF76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49" y="3454023"/>
            <a:ext cx="1402275" cy="169774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3D08138-6247-C94D-BA51-9F51D50D98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49" y="2923699"/>
            <a:ext cx="1075395" cy="1889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CC800-01C0-AC40-A3A3-78763D0F83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1"/>
            <a:ext cx="1983782" cy="2009935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Standard Textures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39770" y="1155651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Matte Finish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C196F0-6D1F-704D-9931-E103079D851D}"/>
              </a:ext>
            </a:extLst>
          </p:cNvPr>
          <p:cNvCxnSpPr/>
          <p:nvPr/>
        </p:nvCxnSpPr>
        <p:spPr>
          <a:xfrm>
            <a:off x="0" y="289544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A0AD6EC-CA45-2742-9C39-DF22F4F82F56}"/>
              </a:ext>
            </a:extLst>
          </p:cNvPr>
          <p:cNvSpPr txBox="1"/>
          <p:nvPr/>
        </p:nvSpPr>
        <p:spPr>
          <a:xfrm>
            <a:off x="2339770" y="1641111"/>
            <a:ext cx="1805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King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StarBoard</a:t>
            </a:r>
            <a:r>
              <a:rPr lang="en-US" sz="1600" baseline="30000" dirty="0">
                <a:solidFill>
                  <a:schemeClr val="bg1"/>
                </a:solidFill>
                <a:latin typeface="+mj-lt"/>
              </a:rPr>
              <a:t>®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King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ColorCore</a:t>
            </a:r>
            <a:r>
              <a:rPr lang="en-US" sz="1600" baseline="30000" dirty="0">
                <a:solidFill>
                  <a:schemeClr val="bg1"/>
                </a:solidFill>
              </a:rPr>
              <a:t>®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7CBAB6-4DEF-B144-B88E-B4A8C5255665}"/>
              </a:ext>
            </a:extLst>
          </p:cNvPr>
          <p:cNvSpPr txBox="1"/>
          <p:nvPr/>
        </p:nvSpPr>
        <p:spPr>
          <a:xfrm>
            <a:off x="2339770" y="3334166"/>
            <a:ext cx="2574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Dot or Diamond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FBCA2F-03A3-FA45-B19E-D238961FDAEA}"/>
              </a:ext>
            </a:extLst>
          </p:cNvPr>
          <p:cNvSpPr txBox="1"/>
          <p:nvPr/>
        </p:nvSpPr>
        <p:spPr>
          <a:xfrm>
            <a:off x="2339770" y="3964341"/>
            <a:ext cx="2050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King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StarBoard</a:t>
            </a:r>
            <a:r>
              <a:rPr lang="en-US" sz="1600" baseline="30000" dirty="0">
                <a:solidFill>
                  <a:schemeClr val="bg1"/>
                </a:solidFill>
                <a:latin typeface="+mj-lt"/>
              </a:rPr>
              <a:t>®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AS</a:t>
            </a:r>
            <a:endParaRPr lang="en-US" sz="1600" baseline="30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404830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CC0000"/>
      </a:accent1>
      <a:accent2>
        <a:srgbClr val="C0B2AC"/>
      </a:accent2>
      <a:accent3>
        <a:srgbClr val="BFBFBF"/>
      </a:accent3>
      <a:accent4>
        <a:srgbClr val="808080"/>
      </a:accent4>
      <a:accent5>
        <a:srgbClr val="404040"/>
      </a:accent5>
      <a:accent6>
        <a:srgbClr val="CC0000"/>
      </a:accent6>
      <a:hlink>
        <a:srgbClr val="FFFFFF"/>
      </a:hlink>
      <a:folHlink>
        <a:srgbClr val="CCCCCC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10882</TotalTime>
  <Words>958</Words>
  <Application>Microsoft Macintosh PowerPoint</Application>
  <PresentationFormat>On-screen Show (16:9)</PresentationFormat>
  <Paragraphs>185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ＭＳ Ｐゴシック</vt:lpstr>
      <vt:lpstr>Arial</vt:lpstr>
      <vt:lpstr>Century Gothic</vt:lpstr>
      <vt:lpstr>Open Sans</vt:lpstr>
      <vt:lpstr>Open Sans Light</vt:lpstr>
      <vt:lpstr>Wingdings 3</vt:lpstr>
      <vt:lpstr>Office Theme</vt:lpstr>
      <vt:lpstr>PowerPoint Presentation</vt:lpstr>
      <vt:lpstr>Heritage</vt:lpstr>
      <vt:lpstr>PowerPoint Presentation</vt:lpstr>
      <vt:lpstr>PowerPoint Presentation</vt:lpstr>
      <vt:lpstr>PowerPoint Presentation</vt:lpstr>
      <vt:lpstr>PowerPoint Presentation</vt:lpstr>
      <vt:lpstr>Capabilities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King Plastic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Sales &amp; Marketing</dc:creator>
  <cp:lastModifiedBy>Microsoft Office User</cp:lastModifiedBy>
  <cp:revision>599</cp:revision>
  <cp:lastPrinted>2014-06-24T20:48:43Z</cp:lastPrinted>
  <dcterms:created xsi:type="dcterms:W3CDTF">2011-11-14T14:35:14Z</dcterms:created>
  <dcterms:modified xsi:type="dcterms:W3CDTF">2021-02-18T15:28:49Z</dcterms:modified>
</cp:coreProperties>
</file>